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325" r:id="rId2"/>
    <p:sldId id="344" r:id="rId3"/>
    <p:sldId id="574" r:id="rId4"/>
    <p:sldId id="338" r:id="rId5"/>
    <p:sldId id="575" r:id="rId6"/>
    <p:sldId id="346" r:id="rId7"/>
    <p:sldId id="343" r:id="rId8"/>
    <p:sldId id="341" r:id="rId9"/>
    <p:sldId id="57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1D21"/>
    <a:srgbClr val="641964"/>
    <a:srgbClr val="003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 bwMode="gray">
          <a:xfrm>
            <a:off x="31" y="4313786"/>
            <a:ext cx="12192000" cy="2544214"/>
          </a:xfrm>
          <a:prstGeom prst="rect">
            <a:avLst/>
          </a:prstGeom>
          <a:solidFill>
            <a:srgbClr val="004A8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bg1"/>
              </a:solidFill>
            </a:endParaRP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9521" y="951614"/>
            <a:ext cx="9899747" cy="918000"/>
          </a:xfrm>
          <a:noFill/>
        </p:spPr>
        <p:txBody>
          <a:bodyPr lIns="0" tIns="0" rIns="0" anchor="ctr" anchorCtr="0"/>
          <a:lstStyle>
            <a:lvl1pPr>
              <a:lnSpc>
                <a:spcPct val="110000"/>
              </a:lnSpc>
              <a:defRPr sz="2799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9521" y="3310197"/>
            <a:ext cx="9899747" cy="74980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799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1779490" y="4588235"/>
            <a:ext cx="7810528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33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1779490" y="4840064"/>
            <a:ext cx="7810528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insert Role in Organisation</a:t>
            </a:r>
          </a:p>
        </p:txBody>
      </p:sp>
      <p:sp>
        <p:nvSpPr>
          <p:cNvPr id="24" name="Text Box 11" descr="&lt;COMPANY_NAME&gt;&#10;"/>
          <p:cNvSpPr txBox="1">
            <a:spLocks noChangeArrowheads="1"/>
          </p:cNvSpPr>
          <p:nvPr/>
        </p:nvSpPr>
        <p:spPr bwMode="auto">
          <a:xfrm>
            <a:off x="512290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25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9" name="Rectangle 18" descr="&lt;Shell Yellow Bar&gt;" title="&lt;Shell Yellow Bar&gt;"/>
          <p:cNvSpPr/>
          <p:nvPr/>
        </p:nvSpPr>
        <p:spPr bwMode="gray">
          <a:xfrm>
            <a:off x="1778011" y="761998"/>
            <a:ext cx="1269984" cy="76200"/>
          </a:xfrm>
          <a:prstGeom prst="rect">
            <a:avLst/>
          </a:prstGeom>
          <a:solidFill>
            <a:srgbClr val="004A8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tx1"/>
              </a:solidFill>
            </a:endParaRPr>
          </a:p>
        </p:txBody>
      </p:sp>
      <p:sp>
        <p:nvSpPr>
          <p:cNvPr id="8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pl-PL" noProof="1"/>
              <a:t>February</a:t>
            </a:r>
            <a:r>
              <a:rPr lang="en-GB" noProof="1"/>
              <a:t> </a:t>
            </a:r>
            <a:r>
              <a:rPr lang="pl-PL" noProof="1"/>
              <a:t>2021</a:t>
            </a:r>
            <a:endParaRPr lang="en-GB" noProof="1"/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pic>
        <p:nvPicPr>
          <p:cNvPr id="1028" name="Picture 4" descr="Bildergebnis für UJ logo">
            <a:extLst>
              <a:ext uri="{FF2B5EF4-FFF2-40B4-BE49-F238E27FC236}">
                <a16:creationId xmlns:a16="http://schemas.microsoft.com/office/drawing/2014/main" id="{68B45E0D-5DAA-49E8-831F-EC9F78445C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90" y="762001"/>
            <a:ext cx="895583" cy="12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381197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pos="198">
          <p15:clr>
            <a:srgbClr val="FBAE40"/>
          </p15:clr>
        </p15:guide>
        <p15:guide id="4" pos="7357">
          <p15:clr>
            <a:srgbClr val="FBAE40"/>
          </p15:clr>
        </p15:guide>
        <p15:guide id="5" pos="1121">
          <p15:clr>
            <a:srgbClr val="FBAE40"/>
          </p15:clr>
        </p15:guide>
        <p15:guide id="6" orient="horz" pos="4074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51"/>
          <p:cNvSpPr>
            <a:spLocks noGrp="1"/>
          </p:cNvSpPr>
          <p:nvPr>
            <p:ph sz="quarter" idx="29" hasCustomPrompt="1"/>
          </p:nvPr>
        </p:nvSpPr>
        <p:spPr>
          <a:xfrm>
            <a:off x="509343" y="6201131"/>
            <a:ext cx="5543051" cy="158455"/>
          </a:xfrm>
        </p:spPr>
        <p:txBody>
          <a:bodyPr wrap="square">
            <a:noAutofit/>
          </a:bodyPr>
          <a:lstStyle>
            <a:lvl1pPr>
              <a:defRPr sz="85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edit source</a:t>
            </a: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4"/>
            <a:ext cx="11171237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noProof="0" dirty="0" smtClean="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9" name="Content Placeholder 51"/>
          <p:cNvSpPr>
            <a:spLocks noGrp="1"/>
          </p:cNvSpPr>
          <p:nvPr>
            <p:ph sz="quarter" idx="45" hasCustomPrompt="1"/>
          </p:nvPr>
        </p:nvSpPr>
        <p:spPr>
          <a:xfrm>
            <a:off x="508000" y="4199574"/>
            <a:ext cx="5468938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40" name="Content Placeholder 51"/>
          <p:cNvSpPr>
            <a:spLocks noGrp="1"/>
          </p:cNvSpPr>
          <p:nvPr>
            <p:ph sz="quarter" idx="46" hasCustomPrompt="1"/>
          </p:nvPr>
        </p:nvSpPr>
        <p:spPr>
          <a:xfrm>
            <a:off x="508000" y="3864619"/>
            <a:ext cx="5468938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08000" y="4141370"/>
            <a:ext cx="5468938" cy="941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art Placeholder 16"/>
          <p:cNvSpPr>
            <a:spLocks noGrp="1"/>
          </p:cNvSpPr>
          <p:nvPr>
            <p:ph type="chart" sz="quarter" idx="47"/>
          </p:nvPr>
        </p:nvSpPr>
        <p:spPr>
          <a:xfrm>
            <a:off x="508000" y="4456291"/>
            <a:ext cx="5468938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chart</a:t>
            </a:r>
            <a:endParaRPr lang="nl-NL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08000" y="5966640"/>
            <a:ext cx="5468938" cy="188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51"/>
          <p:cNvSpPr>
            <a:spLocks noGrp="1"/>
          </p:cNvSpPr>
          <p:nvPr>
            <p:ph sz="quarter" idx="54" hasCustomPrompt="1"/>
          </p:nvPr>
        </p:nvSpPr>
        <p:spPr>
          <a:xfrm>
            <a:off x="508000" y="1863726"/>
            <a:ext cx="5468938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100" name="Content Placeholder 51"/>
          <p:cNvSpPr>
            <a:spLocks noGrp="1"/>
          </p:cNvSpPr>
          <p:nvPr>
            <p:ph sz="quarter" idx="55" hasCustomPrompt="1"/>
          </p:nvPr>
        </p:nvSpPr>
        <p:spPr>
          <a:xfrm>
            <a:off x="508000" y="1528825"/>
            <a:ext cx="5468938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508000" y="1805523"/>
            <a:ext cx="5468938" cy="941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hart Placeholder 16"/>
          <p:cNvSpPr>
            <a:spLocks noGrp="1"/>
          </p:cNvSpPr>
          <p:nvPr>
            <p:ph type="chart" sz="quarter" idx="56"/>
          </p:nvPr>
        </p:nvSpPr>
        <p:spPr>
          <a:xfrm>
            <a:off x="508000" y="2120444"/>
            <a:ext cx="5468938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chart</a:t>
            </a:r>
            <a:endParaRPr lang="nl-NL" dirty="0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08000" y="3732357"/>
            <a:ext cx="5468938" cy="188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51"/>
          <p:cNvSpPr>
            <a:spLocks noGrp="1"/>
          </p:cNvSpPr>
          <p:nvPr>
            <p:ph sz="quarter" idx="57" hasCustomPrompt="1"/>
          </p:nvPr>
        </p:nvSpPr>
        <p:spPr>
          <a:xfrm>
            <a:off x="6215063" y="4199574"/>
            <a:ext cx="5464175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105" name="Content Placeholder 51"/>
          <p:cNvSpPr>
            <a:spLocks noGrp="1"/>
          </p:cNvSpPr>
          <p:nvPr>
            <p:ph sz="quarter" idx="58" hasCustomPrompt="1"/>
          </p:nvPr>
        </p:nvSpPr>
        <p:spPr>
          <a:xfrm>
            <a:off x="6215063" y="3864619"/>
            <a:ext cx="5464175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6215063" y="4141387"/>
            <a:ext cx="5464175" cy="91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hart Placeholder 16"/>
          <p:cNvSpPr>
            <a:spLocks noGrp="1"/>
          </p:cNvSpPr>
          <p:nvPr>
            <p:ph type="chart" sz="quarter" idx="59"/>
          </p:nvPr>
        </p:nvSpPr>
        <p:spPr>
          <a:xfrm>
            <a:off x="6215063" y="4456291"/>
            <a:ext cx="5464175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chart</a:t>
            </a:r>
            <a:endParaRPr lang="nl-NL" dirty="0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6215063" y="5966719"/>
            <a:ext cx="5464175" cy="1829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ontent Placeholder 51"/>
          <p:cNvSpPr>
            <a:spLocks noGrp="1"/>
          </p:cNvSpPr>
          <p:nvPr>
            <p:ph sz="quarter" idx="60" hasCustomPrompt="1"/>
          </p:nvPr>
        </p:nvSpPr>
        <p:spPr>
          <a:xfrm>
            <a:off x="6215063" y="1863726"/>
            <a:ext cx="5464175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110" name="Content Placeholder 51"/>
          <p:cNvSpPr>
            <a:spLocks noGrp="1"/>
          </p:cNvSpPr>
          <p:nvPr>
            <p:ph sz="quarter" idx="61" hasCustomPrompt="1"/>
          </p:nvPr>
        </p:nvSpPr>
        <p:spPr>
          <a:xfrm>
            <a:off x="6215063" y="1528825"/>
            <a:ext cx="5464175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8804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215063" y="1805539"/>
            <a:ext cx="5464175" cy="91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hart Placeholder 16"/>
          <p:cNvSpPr>
            <a:spLocks noGrp="1"/>
          </p:cNvSpPr>
          <p:nvPr>
            <p:ph type="chart" sz="quarter" idx="62"/>
          </p:nvPr>
        </p:nvSpPr>
        <p:spPr>
          <a:xfrm>
            <a:off x="6215063" y="2120444"/>
            <a:ext cx="5464175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chart</a:t>
            </a:r>
            <a:endParaRPr lang="nl-NL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6089139" y="3730543"/>
            <a:ext cx="5265195" cy="24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3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44" name="TextBox 43" descr="CONFIDENTIAL_TAG_0xFFEE">
            <a:extLst>
              <a:ext uri="{FF2B5EF4-FFF2-40B4-BE49-F238E27FC236}">
                <a16:creationId xmlns:a16="http://schemas.microsoft.com/office/drawing/2014/main" id="{8ED10668-C3BE-474E-B3F2-EE5F692033AA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2616709"/>
      </p:ext>
    </p:extLst>
  </p:cSld>
  <p:clrMapOvr>
    <a:masterClrMapping/>
  </p:clrMapOvr>
  <p:transition/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gray">
          <a:xfrm>
            <a:off x="32" y="4313846"/>
            <a:ext cx="12192000" cy="2544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bg1"/>
              </a:solidFill>
            </a:endParaRPr>
          </a:p>
        </p:txBody>
      </p:sp>
      <p:sp>
        <p:nvSpPr>
          <p:cNvPr id="27" name="Rectangle 26" descr="&lt;Shell Yellow Bar&gt;" title="&lt;Shell Yellow Bar&gt;"/>
          <p:cNvSpPr/>
          <p:nvPr/>
        </p:nvSpPr>
        <p:spPr bwMode="gray">
          <a:xfrm>
            <a:off x="762024" y="1524000"/>
            <a:ext cx="1269984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3231" y="2637042"/>
            <a:ext cx="6397451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763231" y="1696947"/>
            <a:ext cx="6397451" cy="82123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99" b="0" cap="none" baseline="0">
                <a:solidFill>
                  <a:schemeClr val="tx1"/>
                </a:solidFill>
                <a:latin typeface="+mj-lt"/>
              </a:defRPr>
            </a:lvl1pPr>
            <a:lvl2pPr marL="609402" indent="0">
              <a:buNone/>
              <a:defRPr sz="2399"/>
            </a:lvl2pPr>
            <a:lvl3pPr marL="1218804" indent="0">
              <a:buNone/>
              <a:defRPr sz="2132"/>
            </a:lvl3pPr>
            <a:lvl4pPr marL="1828205" indent="0">
              <a:buNone/>
              <a:defRPr sz="1866"/>
            </a:lvl4pPr>
            <a:lvl5pPr marL="2437607" indent="0">
              <a:buNone/>
              <a:defRPr sz="1866"/>
            </a:lvl5pPr>
            <a:lvl6pPr marL="3047010" indent="0">
              <a:buNone/>
              <a:defRPr sz="1866"/>
            </a:lvl6pPr>
            <a:lvl7pPr marL="3656412" indent="0">
              <a:buNone/>
              <a:defRPr sz="1866"/>
            </a:lvl7pPr>
            <a:lvl8pPr marL="4265813" indent="0">
              <a:buNone/>
              <a:defRPr sz="1866"/>
            </a:lvl8pPr>
            <a:lvl9pPr marL="4875215" indent="0">
              <a:buNone/>
              <a:defRPr sz="186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402833" y="1924118"/>
            <a:ext cx="4274842" cy="2930523"/>
          </a:xfrm>
          <a:prstGeom prst="rect">
            <a:avLst/>
          </a:prstGeom>
        </p:spPr>
        <p:txBody>
          <a:bodyPr lIns="0" tIns="0" rIns="0" bIns="0"/>
          <a:lstStyle>
            <a:lvl1pPr marL="0" algn="r" defTabSz="1218804" rtl="0" eaLnBrk="1" latinLnBrk="0" hangingPunct="1">
              <a:lnSpc>
                <a:spcPct val="100000"/>
              </a:lnSpc>
              <a:buClr>
                <a:srgbClr val="DD1D21"/>
              </a:buClr>
              <a:buSzPct val="85000"/>
              <a:buNone/>
              <a:tabLst>
                <a:tab pos="1080764" algn="l"/>
              </a:tabLst>
              <a:defRPr lang="en-GB" sz="19994" kern="10000" spc="-1000" baseline="0" dirty="0">
                <a:ln w="3175">
                  <a:noFill/>
                </a:ln>
                <a:solidFill>
                  <a:schemeClr val="accent1"/>
                </a:solidFill>
                <a:latin typeface="Futura Bold"/>
                <a:ea typeface="Arial" charset="0"/>
                <a:cs typeface="Futura Bold"/>
              </a:defRPr>
            </a:lvl1pPr>
          </a:lstStyle>
          <a:p>
            <a:pPr lvl="0"/>
            <a:r>
              <a:rPr lang="en-GB" dirty="0"/>
              <a:t>0.0</a:t>
            </a:r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 noProof="1"/>
              <a:t>January 2018</a:t>
            </a:r>
          </a:p>
        </p:txBody>
      </p:sp>
      <p:sp>
        <p:nvSpPr>
          <p:cNvPr id="15" name="Text Box 11" descr="&lt;COMPANY_NAME&gt;"/>
          <p:cNvSpPr txBox="1">
            <a:spLocks noChangeArrowheads="1"/>
          </p:cNvSpPr>
          <p:nvPr/>
        </p:nvSpPr>
        <p:spPr bwMode="auto">
          <a:xfrm>
            <a:off x="512290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nl-NL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2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nl-NL" noProof="1" smtClean="0"/>
              <a:pPr/>
              <a:t>‹#›</a:t>
            </a:fld>
            <a:endParaRPr lang="nl-NL" noProof="1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 noProof="1"/>
              <a:t> </a:t>
            </a:r>
          </a:p>
        </p:txBody>
      </p:sp>
      <p:sp>
        <p:nvSpPr>
          <p:cNvPr id="24" name="TextBox 23" descr="CONFIDENTIAL_TAG_0xFFEE">
            <a:extLst>
              <a:ext uri="{FF2B5EF4-FFF2-40B4-BE49-F238E27FC236}">
                <a16:creationId xmlns:a16="http://schemas.microsoft.com/office/drawing/2014/main" id="{C372E2A0-F305-4C4D-8856-C183A7C1C873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328235"/>
      </p:ext>
    </p:extLst>
  </p:cSld>
  <p:clrMapOvr>
    <a:masterClrMapping/>
  </p:clrMapOvr>
  <p:transition/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gray">
          <a:xfrm>
            <a:off x="761993" y="3556005"/>
            <a:ext cx="6858000" cy="2540001"/>
            <a:chOff x="761993" y="3556002"/>
            <a:chExt cx="6858000" cy="2540001"/>
          </a:xfrm>
        </p:grpSpPr>
        <p:sp>
          <p:nvSpPr>
            <p:cNvPr id="16" name="Rectangle 15"/>
            <p:cNvSpPr/>
            <p:nvPr userDrawn="1"/>
          </p:nvSpPr>
          <p:spPr bwMode="gray">
            <a:xfrm>
              <a:off x="761993" y="3556002"/>
              <a:ext cx="6858000" cy="2540001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399" dirty="0"/>
            </a:p>
          </p:txBody>
        </p:sp>
        <p:sp>
          <p:nvSpPr>
            <p:cNvPr id="28" name="Rectangle 27" descr="&lt;Shell Yellow Bar&gt;" title="&lt;Shell Yellow Bar&gt;"/>
            <p:cNvSpPr/>
            <p:nvPr userDrawn="1"/>
          </p:nvSpPr>
          <p:spPr bwMode="gray">
            <a:xfrm>
              <a:off x="1145875" y="3818708"/>
              <a:ext cx="1269984" cy="76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399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 bwMode="white">
          <a:xfrm>
            <a:off x="501606" y="488937"/>
            <a:ext cx="1311092" cy="1188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399" dirty="0"/>
          </a:p>
        </p:txBody>
      </p:sp>
      <p:sp>
        <p:nvSpPr>
          <p:cNvPr id="2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31" y="1"/>
            <a:ext cx="12194723" cy="4866892"/>
          </a:xfrm>
          <a:custGeom>
            <a:avLst/>
            <a:gdLst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0 w 12192000"/>
              <a:gd name="connsiteY3" fmla="*/ 4854636 h 4854636"/>
              <a:gd name="connsiteX4" fmla="*/ 0 w 12192000"/>
              <a:gd name="connsiteY4" fmla="*/ 0 h 4854636"/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592282 w 12192000"/>
              <a:gd name="connsiteY3" fmla="*/ 4842164 h 4854636"/>
              <a:gd name="connsiteX4" fmla="*/ 0 w 12192000"/>
              <a:gd name="connsiteY4" fmla="*/ 4854636 h 4854636"/>
              <a:gd name="connsiteX5" fmla="*/ 0 w 12192000"/>
              <a:gd name="connsiteY5" fmla="*/ 0 h 485463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592282 w 12192000"/>
              <a:gd name="connsiteY3" fmla="*/ 4842164 h 4888026"/>
              <a:gd name="connsiteX4" fmla="*/ 0 w 12192000"/>
              <a:gd name="connsiteY4" fmla="*/ 4854636 h 4888026"/>
              <a:gd name="connsiteX5" fmla="*/ 0 w 12192000"/>
              <a:gd name="connsiteY5" fmla="*/ 0 h 488802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841664 w 12192000"/>
              <a:gd name="connsiteY3" fmla="*/ 2909455 h 4888026"/>
              <a:gd name="connsiteX4" fmla="*/ 592282 w 12192000"/>
              <a:gd name="connsiteY4" fmla="*/ 4842164 h 4888026"/>
              <a:gd name="connsiteX5" fmla="*/ 0 w 12192000"/>
              <a:gd name="connsiteY5" fmla="*/ 4854636 h 4888026"/>
              <a:gd name="connsiteX6" fmla="*/ 0 w 12192000"/>
              <a:gd name="connsiteY6" fmla="*/ 0 h 4888026"/>
              <a:gd name="connsiteX0" fmla="*/ 0 w 12192000"/>
              <a:gd name="connsiteY0" fmla="*/ 0 h 4982265"/>
              <a:gd name="connsiteX1" fmla="*/ 12192000 w 12192000"/>
              <a:gd name="connsiteY1" fmla="*/ 0 h 4982265"/>
              <a:gd name="connsiteX2" fmla="*/ 12192000 w 12192000"/>
              <a:gd name="connsiteY2" fmla="*/ 4854636 h 4982265"/>
              <a:gd name="connsiteX3" fmla="*/ 7606145 w 12192000"/>
              <a:gd name="connsiteY3" fmla="*/ 3543300 h 4982265"/>
              <a:gd name="connsiteX4" fmla="*/ 841664 w 12192000"/>
              <a:gd name="connsiteY4" fmla="*/ 2909455 h 4982265"/>
              <a:gd name="connsiteX5" fmla="*/ 592282 w 12192000"/>
              <a:gd name="connsiteY5" fmla="*/ 4842164 h 4982265"/>
              <a:gd name="connsiteX6" fmla="*/ 0 w 12192000"/>
              <a:gd name="connsiteY6" fmla="*/ 4854636 h 4982265"/>
              <a:gd name="connsiteX7" fmla="*/ 0 w 12192000"/>
              <a:gd name="connsiteY7" fmla="*/ 0 h 4982265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592282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61702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6071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48146 w 12192000"/>
              <a:gd name="connsiteY5" fmla="*/ 3564082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7795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872233 w 12194382"/>
              <a:gd name="connsiteY6" fmla="*/ 4872048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45920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82443"/>
              <a:gd name="connsiteX1" fmla="*/ 12194382 w 12194382"/>
              <a:gd name="connsiteY1" fmla="*/ 0 h 5182443"/>
              <a:gd name="connsiteX2" fmla="*/ 12194382 w 12194382"/>
              <a:gd name="connsiteY2" fmla="*/ 4854636 h 5182443"/>
              <a:gd name="connsiteX3" fmla="*/ 7623248 w 12194382"/>
              <a:gd name="connsiteY3" fmla="*/ 4843680 h 5182443"/>
              <a:gd name="connsiteX4" fmla="*/ 7620433 w 12194382"/>
              <a:gd name="connsiteY4" fmla="*/ 3543300 h 5182443"/>
              <a:gd name="connsiteX5" fmla="*/ 762115 w 12194382"/>
              <a:gd name="connsiteY5" fmla="*/ 3547023 h 5182443"/>
              <a:gd name="connsiteX6" fmla="*/ 762695 w 12194382"/>
              <a:gd name="connsiteY6" fmla="*/ 4850671 h 5182443"/>
              <a:gd name="connsiteX7" fmla="*/ 0 w 12194382"/>
              <a:gd name="connsiteY7" fmla="*/ 4847509 h 5182443"/>
              <a:gd name="connsiteX8" fmla="*/ 2382 w 12194382"/>
              <a:gd name="connsiteY8" fmla="*/ 0 h 5182443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723"/>
              <a:gd name="connsiteY0" fmla="*/ 0 h 4854829"/>
              <a:gd name="connsiteX1" fmla="*/ 12194382 w 12194723"/>
              <a:gd name="connsiteY1" fmla="*/ 0 h 4854829"/>
              <a:gd name="connsiteX2" fmla="*/ 12194382 w 12194723"/>
              <a:gd name="connsiteY2" fmla="*/ 4854636 h 4854829"/>
              <a:gd name="connsiteX3" fmla="*/ 7623248 w 12194723"/>
              <a:gd name="connsiteY3" fmla="*/ 4843680 h 4854829"/>
              <a:gd name="connsiteX4" fmla="*/ 7620433 w 12194723"/>
              <a:gd name="connsiteY4" fmla="*/ 3543300 h 4854829"/>
              <a:gd name="connsiteX5" fmla="*/ 762115 w 12194723"/>
              <a:gd name="connsiteY5" fmla="*/ 3547023 h 4854829"/>
              <a:gd name="connsiteX6" fmla="*/ 762695 w 12194723"/>
              <a:gd name="connsiteY6" fmla="*/ 4850671 h 4854829"/>
              <a:gd name="connsiteX7" fmla="*/ 0 w 12194723"/>
              <a:gd name="connsiteY7" fmla="*/ 4847509 h 4854829"/>
              <a:gd name="connsiteX8" fmla="*/ 2382 w 12194723"/>
              <a:gd name="connsiteY8" fmla="*/ 0 h 485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4723" h="4854829">
                <a:moveTo>
                  <a:pt x="2382" y="0"/>
                </a:moveTo>
                <a:lnTo>
                  <a:pt x="12194382" y="0"/>
                </a:lnTo>
                <a:cubicBezTo>
                  <a:pt x="12194382" y="1618212"/>
                  <a:pt x="12195150" y="4852730"/>
                  <a:pt x="12194382" y="4854636"/>
                </a:cubicBezTo>
                <a:cubicBezTo>
                  <a:pt x="12193614" y="4856542"/>
                  <a:pt x="7623176" y="4843704"/>
                  <a:pt x="7623248" y="4843680"/>
                </a:cubicBezTo>
                <a:cubicBezTo>
                  <a:pt x="7623320" y="4843656"/>
                  <a:pt x="7618248" y="3540554"/>
                  <a:pt x="7620433" y="3543300"/>
                </a:cubicBezTo>
                <a:cubicBezTo>
                  <a:pt x="7622618" y="3546046"/>
                  <a:pt x="3048221" y="3545782"/>
                  <a:pt x="762115" y="3547023"/>
                </a:cubicBezTo>
                <a:cubicBezTo>
                  <a:pt x="760398" y="3777370"/>
                  <a:pt x="763508" y="4852455"/>
                  <a:pt x="762695" y="4850671"/>
                </a:cubicBezTo>
                <a:cubicBezTo>
                  <a:pt x="761882" y="4848887"/>
                  <a:pt x="254232" y="4848563"/>
                  <a:pt x="0" y="4847509"/>
                </a:cubicBezTo>
                <a:lnTo>
                  <a:pt x="2382" y="0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2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06" y="4028766"/>
            <a:ext cx="6177756" cy="865472"/>
          </a:xfrm>
          <a:noFill/>
        </p:spPr>
        <p:txBody>
          <a:bodyPr lIns="0" tIns="0" rIns="0"/>
          <a:lstStyle>
            <a:lvl1pPr>
              <a:defRPr sz="2399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5906" y="5092242"/>
            <a:ext cx="6177756" cy="770676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lang="en-GB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8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27" name="TextBox 26" descr="CONFIDENTIAL_TAG_0xFFEE">
            <a:extLst>
              <a:ext uri="{FF2B5EF4-FFF2-40B4-BE49-F238E27FC236}">
                <a16:creationId xmlns:a16="http://schemas.microsoft.com/office/drawing/2014/main" id="{1DFF819A-0C75-4F73-A5B7-7C38FBB881DF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109207"/>
      </p:ext>
    </p:extLst>
  </p:cSld>
  <p:clrMapOvr>
    <a:masterClrMapping/>
  </p:clrMapOvr>
  <p:transition/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4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lang="en-US" sz="2399" b="0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218804" rtl="0" eaLnBrk="1" latinLnBrk="0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7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7" name="TextBox 16" descr="CONFIDENTIAL_TAG_0xFFEE">
            <a:extLst>
              <a:ext uri="{FF2B5EF4-FFF2-40B4-BE49-F238E27FC236}">
                <a16:creationId xmlns:a16="http://schemas.microsoft.com/office/drawing/2014/main" id="{098C6E32-0093-45AB-81E3-37F84F24A5C2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622595"/>
      </p:ext>
    </p:extLst>
  </p:cSld>
  <p:clrMapOvr>
    <a:masterClrMapping/>
  </p:clrMapOvr>
  <p:transition/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 -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0" y="0"/>
            <a:ext cx="12194382" cy="68580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2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4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3" name="Text Placeholder 2" descr="&lt;IGNORE&gt;" title="&lt;IGNORE&gt;"/>
          <p:cNvSpPr>
            <a:spLocks noGrp="1"/>
          </p:cNvSpPr>
          <p:nvPr>
            <p:ph type="body" sz="quarter" idx="13"/>
          </p:nvPr>
        </p:nvSpPr>
        <p:spPr>
          <a:xfrm>
            <a:off x="513210" y="1438480"/>
            <a:ext cx="11166561" cy="2861742"/>
          </a:xfrm>
        </p:spPr>
        <p:txBody>
          <a:bodyPr/>
          <a:lstStyle>
            <a:lvl1pPr>
              <a:lnSpc>
                <a:spcPct val="110000"/>
              </a:lnSpc>
              <a:defRPr lang="en-US" sz="3399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Box 17" descr="CONFIDENTIAL_TAG_0xFFEE">
            <a:extLst>
              <a:ext uri="{FF2B5EF4-FFF2-40B4-BE49-F238E27FC236}">
                <a16:creationId xmlns:a16="http://schemas.microsoft.com/office/drawing/2014/main" id="{E323B80E-2344-41CA-9456-185FED7B0317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850221"/>
      </p:ext>
    </p:extLst>
  </p:cSld>
  <p:clrMapOvr>
    <a:masterClrMapping/>
  </p:clrMapOvr>
  <p:transition/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gray">
          <a:xfrm>
            <a:off x="32" y="4313846"/>
            <a:ext cx="12192000" cy="2544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bg1"/>
              </a:solidFill>
            </a:endParaRPr>
          </a:p>
        </p:txBody>
      </p:sp>
      <p:sp>
        <p:nvSpPr>
          <p:cNvPr id="23" name="Rectangle 22" descr="&lt;Shell Yellow Bar&gt;" title="&lt;Shell Yellow Bar&gt;"/>
          <p:cNvSpPr/>
          <p:nvPr/>
        </p:nvSpPr>
        <p:spPr bwMode="gray">
          <a:xfrm>
            <a:off x="762024" y="1524000"/>
            <a:ext cx="1269984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3200" y="2637042"/>
            <a:ext cx="5187472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763231" y="1696947"/>
            <a:ext cx="6375761" cy="82123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799" b="0" cap="none" baseline="0">
                <a:solidFill>
                  <a:schemeClr val="tx1"/>
                </a:solidFill>
                <a:latin typeface="+mj-lt"/>
              </a:defRPr>
            </a:lvl1pPr>
            <a:lvl2pPr marL="609402" indent="0">
              <a:buNone/>
              <a:defRPr sz="2399"/>
            </a:lvl2pPr>
            <a:lvl3pPr marL="1218804" indent="0">
              <a:buNone/>
              <a:defRPr sz="2132"/>
            </a:lvl3pPr>
            <a:lvl4pPr marL="1828205" indent="0">
              <a:buNone/>
              <a:defRPr sz="1866"/>
            </a:lvl4pPr>
            <a:lvl5pPr marL="2437607" indent="0">
              <a:buNone/>
              <a:defRPr sz="1866"/>
            </a:lvl5pPr>
            <a:lvl6pPr marL="3047010" indent="0">
              <a:buNone/>
              <a:defRPr sz="1866"/>
            </a:lvl6pPr>
            <a:lvl7pPr marL="3656412" indent="0">
              <a:buNone/>
              <a:defRPr sz="1866"/>
            </a:lvl7pPr>
            <a:lvl8pPr marL="4265813" indent="0">
              <a:buNone/>
              <a:defRPr sz="1866"/>
            </a:lvl8pPr>
            <a:lvl9pPr marL="4875215" indent="0">
              <a:buNone/>
              <a:defRPr sz="186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27" name="Text Box 11" descr="&lt;COMPANY_NAME&gt;"/>
          <p:cNvSpPr txBox="1">
            <a:spLocks noChangeArrowheads="1"/>
          </p:cNvSpPr>
          <p:nvPr/>
        </p:nvSpPr>
        <p:spPr bwMode="auto">
          <a:xfrm>
            <a:off x="512290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28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grpSp>
        <p:nvGrpSpPr>
          <p:cNvPr id="31" name="Group 30"/>
          <p:cNvGrpSpPr/>
          <p:nvPr/>
        </p:nvGrpSpPr>
        <p:grpSpPr bwMode="gray">
          <a:xfrm>
            <a:off x="6450044" y="2557463"/>
            <a:ext cx="5197475" cy="1917700"/>
            <a:chOff x="6450013" y="2557463"/>
            <a:chExt cx="5197475" cy="1917700"/>
          </a:xfrm>
        </p:grpSpPr>
        <p:sp>
          <p:nvSpPr>
            <p:cNvPr id="32" name="Freeform 6"/>
            <p:cNvSpPr>
              <a:spLocks noEditPoints="1"/>
            </p:cNvSpPr>
            <p:nvPr userDrawn="1"/>
          </p:nvSpPr>
          <p:spPr bwMode="gray">
            <a:xfrm>
              <a:off x="6450013" y="2557463"/>
              <a:ext cx="2005013" cy="1917700"/>
            </a:xfrm>
            <a:custGeom>
              <a:avLst/>
              <a:gdLst>
                <a:gd name="T0" fmla="*/ 274 w 346"/>
                <a:gd name="T1" fmla="*/ 331 h 331"/>
                <a:gd name="T2" fmla="*/ 250 w 346"/>
                <a:gd name="T3" fmla="*/ 302 h 331"/>
                <a:gd name="T4" fmla="*/ 167 w 346"/>
                <a:gd name="T5" fmla="*/ 322 h 331"/>
                <a:gd name="T6" fmla="*/ 0 w 346"/>
                <a:gd name="T7" fmla="*/ 156 h 331"/>
                <a:gd name="T8" fmla="*/ 167 w 346"/>
                <a:gd name="T9" fmla="*/ 0 h 331"/>
                <a:gd name="T10" fmla="*/ 334 w 346"/>
                <a:gd name="T11" fmla="*/ 162 h 331"/>
                <a:gd name="T12" fmla="*/ 295 w 346"/>
                <a:gd name="T13" fmla="*/ 268 h 331"/>
                <a:gd name="T14" fmla="*/ 346 w 346"/>
                <a:gd name="T15" fmla="*/ 320 h 331"/>
                <a:gd name="T16" fmla="*/ 274 w 346"/>
                <a:gd name="T17" fmla="*/ 331 h 331"/>
                <a:gd name="T18" fmla="*/ 238 w 346"/>
                <a:gd name="T19" fmla="*/ 207 h 331"/>
                <a:gd name="T20" fmla="*/ 252 w 346"/>
                <a:gd name="T21" fmla="*/ 162 h 331"/>
                <a:gd name="T22" fmla="*/ 167 w 346"/>
                <a:gd name="T23" fmla="*/ 76 h 331"/>
                <a:gd name="T24" fmla="*/ 82 w 346"/>
                <a:gd name="T25" fmla="*/ 156 h 331"/>
                <a:gd name="T26" fmla="*/ 167 w 346"/>
                <a:gd name="T27" fmla="*/ 246 h 331"/>
                <a:gd name="T28" fmla="*/ 191 w 346"/>
                <a:gd name="T29" fmla="*/ 242 h 331"/>
                <a:gd name="T30" fmla="*/ 143 w 346"/>
                <a:gd name="T31" fmla="*/ 194 h 331"/>
                <a:gd name="T32" fmla="*/ 217 w 346"/>
                <a:gd name="T33" fmla="*/ 185 h 331"/>
                <a:gd name="T34" fmla="*/ 238 w 346"/>
                <a:gd name="T35" fmla="*/ 20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6" h="331">
                  <a:moveTo>
                    <a:pt x="274" y="331"/>
                  </a:moveTo>
                  <a:cubicBezTo>
                    <a:pt x="250" y="302"/>
                    <a:pt x="250" y="302"/>
                    <a:pt x="250" y="302"/>
                  </a:cubicBezTo>
                  <a:cubicBezTo>
                    <a:pt x="227" y="316"/>
                    <a:pt x="199" y="322"/>
                    <a:pt x="167" y="322"/>
                  </a:cubicBezTo>
                  <a:cubicBezTo>
                    <a:pt x="70" y="322"/>
                    <a:pt x="0" y="253"/>
                    <a:pt x="0" y="156"/>
                  </a:cubicBezTo>
                  <a:cubicBezTo>
                    <a:pt x="0" y="64"/>
                    <a:pt x="80" y="0"/>
                    <a:pt x="167" y="0"/>
                  </a:cubicBezTo>
                  <a:cubicBezTo>
                    <a:pt x="261" y="0"/>
                    <a:pt x="334" y="64"/>
                    <a:pt x="334" y="162"/>
                  </a:cubicBezTo>
                  <a:cubicBezTo>
                    <a:pt x="334" y="202"/>
                    <a:pt x="320" y="237"/>
                    <a:pt x="295" y="268"/>
                  </a:cubicBezTo>
                  <a:cubicBezTo>
                    <a:pt x="346" y="320"/>
                    <a:pt x="346" y="320"/>
                    <a:pt x="346" y="320"/>
                  </a:cubicBezTo>
                  <a:lnTo>
                    <a:pt x="274" y="331"/>
                  </a:lnTo>
                  <a:close/>
                  <a:moveTo>
                    <a:pt x="238" y="207"/>
                  </a:moveTo>
                  <a:cubicBezTo>
                    <a:pt x="247" y="194"/>
                    <a:pt x="252" y="178"/>
                    <a:pt x="252" y="162"/>
                  </a:cubicBezTo>
                  <a:cubicBezTo>
                    <a:pt x="252" y="117"/>
                    <a:pt x="215" y="76"/>
                    <a:pt x="167" y="76"/>
                  </a:cubicBezTo>
                  <a:cubicBezTo>
                    <a:pt x="121" y="76"/>
                    <a:pt x="82" y="114"/>
                    <a:pt x="82" y="156"/>
                  </a:cubicBezTo>
                  <a:cubicBezTo>
                    <a:pt x="82" y="208"/>
                    <a:pt x="121" y="246"/>
                    <a:pt x="167" y="246"/>
                  </a:cubicBezTo>
                  <a:cubicBezTo>
                    <a:pt x="175" y="246"/>
                    <a:pt x="183" y="245"/>
                    <a:pt x="191" y="242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217" y="185"/>
                    <a:pt x="217" y="185"/>
                    <a:pt x="217" y="185"/>
                  </a:cubicBezTo>
                  <a:lnTo>
                    <a:pt x="238" y="2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399" dirty="0"/>
            </a:p>
          </p:txBody>
        </p:sp>
        <p:sp>
          <p:nvSpPr>
            <p:cNvPr id="33" name="Freeform 7"/>
            <p:cNvSpPr>
              <a:spLocks noEditPoints="1"/>
            </p:cNvSpPr>
            <p:nvPr userDrawn="1"/>
          </p:nvSpPr>
          <p:spPr bwMode="gray">
            <a:xfrm>
              <a:off x="8426451" y="2586038"/>
              <a:ext cx="1441450" cy="1814513"/>
            </a:xfrm>
            <a:custGeom>
              <a:avLst/>
              <a:gdLst>
                <a:gd name="T0" fmla="*/ 190 w 249"/>
                <a:gd name="T1" fmla="*/ 257 h 313"/>
                <a:gd name="T2" fmla="*/ 79 w 249"/>
                <a:gd name="T3" fmla="*/ 313 h 313"/>
                <a:gd name="T4" fmla="*/ 0 w 249"/>
                <a:gd name="T5" fmla="*/ 233 h 313"/>
                <a:gd name="T6" fmla="*/ 92 w 249"/>
                <a:gd name="T7" fmla="*/ 124 h 313"/>
                <a:gd name="T8" fmla="*/ 60 w 249"/>
                <a:gd name="T9" fmla="*/ 58 h 313"/>
                <a:gd name="T10" fmla="*/ 119 w 249"/>
                <a:gd name="T11" fmla="*/ 0 h 313"/>
                <a:gd name="T12" fmla="*/ 174 w 249"/>
                <a:gd name="T13" fmla="*/ 56 h 313"/>
                <a:gd name="T14" fmla="*/ 117 w 249"/>
                <a:gd name="T15" fmla="*/ 130 h 313"/>
                <a:gd name="T16" fmla="*/ 192 w 249"/>
                <a:gd name="T17" fmla="*/ 232 h 313"/>
                <a:gd name="T18" fmla="*/ 230 w 249"/>
                <a:gd name="T19" fmla="*/ 190 h 313"/>
                <a:gd name="T20" fmla="*/ 245 w 249"/>
                <a:gd name="T21" fmla="*/ 198 h 313"/>
                <a:gd name="T22" fmla="*/ 203 w 249"/>
                <a:gd name="T23" fmla="*/ 246 h 313"/>
                <a:gd name="T24" fmla="*/ 249 w 249"/>
                <a:gd name="T25" fmla="*/ 307 h 313"/>
                <a:gd name="T26" fmla="*/ 228 w 249"/>
                <a:gd name="T27" fmla="*/ 307 h 313"/>
                <a:gd name="T28" fmla="*/ 190 w 249"/>
                <a:gd name="T29" fmla="*/ 257 h 313"/>
                <a:gd name="T30" fmla="*/ 84 w 249"/>
                <a:gd name="T31" fmla="*/ 152 h 313"/>
                <a:gd name="T32" fmla="*/ 19 w 249"/>
                <a:gd name="T33" fmla="*/ 231 h 313"/>
                <a:gd name="T34" fmla="*/ 79 w 249"/>
                <a:gd name="T35" fmla="*/ 295 h 313"/>
                <a:gd name="T36" fmla="*/ 179 w 249"/>
                <a:gd name="T37" fmla="*/ 242 h 313"/>
                <a:gd name="T38" fmla="*/ 103 w 249"/>
                <a:gd name="T39" fmla="*/ 139 h 313"/>
                <a:gd name="T40" fmla="*/ 84 w 249"/>
                <a:gd name="T41" fmla="*/ 152 h 313"/>
                <a:gd name="T42" fmla="*/ 79 w 249"/>
                <a:gd name="T43" fmla="*/ 60 h 313"/>
                <a:gd name="T44" fmla="*/ 106 w 249"/>
                <a:gd name="T45" fmla="*/ 115 h 313"/>
                <a:gd name="T46" fmla="*/ 154 w 249"/>
                <a:gd name="T47" fmla="*/ 55 h 313"/>
                <a:gd name="T48" fmla="*/ 118 w 249"/>
                <a:gd name="T49" fmla="*/ 18 h 313"/>
                <a:gd name="T50" fmla="*/ 79 w 249"/>
                <a:gd name="T51" fmla="*/ 6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9" h="313">
                  <a:moveTo>
                    <a:pt x="190" y="257"/>
                  </a:moveTo>
                  <a:cubicBezTo>
                    <a:pt x="156" y="285"/>
                    <a:pt x="118" y="313"/>
                    <a:pt x="79" y="313"/>
                  </a:cubicBezTo>
                  <a:cubicBezTo>
                    <a:pt x="34" y="313"/>
                    <a:pt x="0" y="277"/>
                    <a:pt x="0" y="233"/>
                  </a:cubicBezTo>
                  <a:cubicBezTo>
                    <a:pt x="0" y="181"/>
                    <a:pt x="50" y="150"/>
                    <a:pt x="92" y="124"/>
                  </a:cubicBezTo>
                  <a:cubicBezTo>
                    <a:pt x="78" y="104"/>
                    <a:pt x="60" y="84"/>
                    <a:pt x="60" y="58"/>
                  </a:cubicBezTo>
                  <a:cubicBezTo>
                    <a:pt x="60" y="26"/>
                    <a:pt x="87" y="0"/>
                    <a:pt x="119" y="0"/>
                  </a:cubicBezTo>
                  <a:cubicBezTo>
                    <a:pt x="150" y="0"/>
                    <a:pt x="174" y="25"/>
                    <a:pt x="174" y="56"/>
                  </a:cubicBezTo>
                  <a:cubicBezTo>
                    <a:pt x="174" y="90"/>
                    <a:pt x="146" y="110"/>
                    <a:pt x="117" y="130"/>
                  </a:cubicBezTo>
                  <a:cubicBezTo>
                    <a:pt x="192" y="232"/>
                    <a:pt x="192" y="232"/>
                    <a:pt x="192" y="232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45" y="198"/>
                    <a:pt x="245" y="198"/>
                    <a:pt x="245" y="198"/>
                  </a:cubicBezTo>
                  <a:cubicBezTo>
                    <a:pt x="203" y="246"/>
                    <a:pt x="203" y="246"/>
                    <a:pt x="203" y="246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28" y="307"/>
                    <a:pt x="228" y="307"/>
                    <a:pt x="228" y="307"/>
                  </a:cubicBezTo>
                  <a:lnTo>
                    <a:pt x="190" y="257"/>
                  </a:lnTo>
                  <a:close/>
                  <a:moveTo>
                    <a:pt x="84" y="152"/>
                  </a:moveTo>
                  <a:cubicBezTo>
                    <a:pt x="55" y="170"/>
                    <a:pt x="19" y="193"/>
                    <a:pt x="19" y="231"/>
                  </a:cubicBezTo>
                  <a:cubicBezTo>
                    <a:pt x="19" y="265"/>
                    <a:pt x="44" y="295"/>
                    <a:pt x="79" y="295"/>
                  </a:cubicBezTo>
                  <a:cubicBezTo>
                    <a:pt x="114" y="295"/>
                    <a:pt x="151" y="265"/>
                    <a:pt x="179" y="242"/>
                  </a:cubicBezTo>
                  <a:cubicBezTo>
                    <a:pt x="103" y="139"/>
                    <a:pt x="103" y="139"/>
                    <a:pt x="103" y="139"/>
                  </a:cubicBezTo>
                  <a:lnTo>
                    <a:pt x="84" y="152"/>
                  </a:lnTo>
                  <a:close/>
                  <a:moveTo>
                    <a:pt x="79" y="60"/>
                  </a:moveTo>
                  <a:cubicBezTo>
                    <a:pt x="79" y="81"/>
                    <a:pt x="95" y="97"/>
                    <a:pt x="106" y="115"/>
                  </a:cubicBezTo>
                  <a:cubicBezTo>
                    <a:pt x="127" y="99"/>
                    <a:pt x="154" y="86"/>
                    <a:pt x="154" y="55"/>
                  </a:cubicBezTo>
                  <a:cubicBezTo>
                    <a:pt x="154" y="35"/>
                    <a:pt x="138" y="18"/>
                    <a:pt x="118" y="18"/>
                  </a:cubicBezTo>
                  <a:cubicBezTo>
                    <a:pt x="96" y="18"/>
                    <a:pt x="79" y="39"/>
                    <a:pt x="79" y="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399" dirty="0"/>
            </a:p>
          </p:txBody>
        </p:sp>
        <p:sp>
          <p:nvSpPr>
            <p:cNvPr id="35" name="Freeform 8"/>
            <p:cNvSpPr>
              <a:spLocks noEditPoints="1"/>
            </p:cNvSpPr>
            <p:nvPr userDrawn="1"/>
          </p:nvSpPr>
          <p:spPr bwMode="gray">
            <a:xfrm>
              <a:off x="9821863" y="2614613"/>
              <a:ext cx="1825625" cy="1751013"/>
            </a:xfrm>
            <a:custGeom>
              <a:avLst/>
              <a:gdLst>
                <a:gd name="T0" fmla="*/ 380 w 1150"/>
                <a:gd name="T1" fmla="*/ 913 h 1103"/>
                <a:gd name="T2" fmla="*/ 303 w 1150"/>
                <a:gd name="T3" fmla="*/ 1103 h 1103"/>
                <a:gd name="T4" fmla="*/ 0 w 1150"/>
                <a:gd name="T5" fmla="*/ 1103 h 1103"/>
                <a:gd name="T6" fmla="*/ 424 w 1150"/>
                <a:gd name="T7" fmla="*/ 0 h 1103"/>
                <a:gd name="T8" fmla="*/ 734 w 1150"/>
                <a:gd name="T9" fmla="*/ 0 h 1103"/>
                <a:gd name="T10" fmla="*/ 1150 w 1150"/>
                <a:gd name="T11" fmla="*/ 1103 h 1103"/>
                <a:gd name="T12" fmla="*/ 843 w 1150"/>
                <a:gd name="T13" fmla="*/ 1103 h 1103"/>
                <a:gd name="T14" fmla="*/ 774 w 1150"/>
                <a:gd name="T15" fmla="*/ 913 h 1103"/>
                <a:gd name="T16" fmla="*/ 380 w 1150"/>
                <a:gd name="T17" fmla="*/ 913 h 1103"/>
                <a:gd name="T18" fmla="*/ 581 w 1150"/>
                <a:gd name="T19" fmla="*/ 344 h 1103"/>
                <a:gd name="T20" fmla="*/ 577 w 1150"/>
                <a:gd name="T21" fmla="*/ 344 h 1103"/>
                <a:gd name="T22" fmla="*/ 456 w 1150"/>
                <a:gd name="T23" fmla="*/ 694 h 1103"/>
                <a:gd name="T24" fmla="*/ 697 w 1150"/>
                <a:gd name="T25" fmla="*/ 694 h 1103"/>
                <a:gd name="T26" fmla="*/ 581 w 1150"/>
                <a:gd name="T27" fmla="*/ 344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0" h="1103">
                  <a:moveTo>
                    <a:pt x="380" y="913"/>
                  </a:moveTo>
                  <a:lnTo>
                    <a:pt x="303" y="1103"/>
                  </a:lnTo>
                  <a:lnTo>
                    <a:pt x="0" y="1103"/>
                  </a:lnTo>
                  <a:lnTo>
                    <a:pt x="424" y="0"/>
                  </a:lnTo>
                  <a:lnTo>
                    <a:pt x="734" y="0"/>
                  </a:lnTo>
                  <a:lnTo>
                    <a:pt x="1150" y="1103"/>
                  </a:lnTo>
                  <a:lnTo>
                    <a:pt x="843" y="1103"/>
                  </a:lnTo>
                  <a:lnTo>
                    <a:pt x="774" y="913"/>
                  </a:lnTo>
                  <a:lnTo>
                    <a:pt x="380" y="913"/>
                  </a:lnTo>
                  <a:close/>
                  <a:moveTo>
                    <a:pt x="581" y="344"/>
                  </a:moveTo>
                  <a:lnTo>
                    <a:pt x="577" y="344"/>
                  </a:lnTo>
                  <a:lnTo>
                    <a:pt x="456" y="694"/>
                  </a:lnTo>
                  <a:lnTo>
                    <a:pt x="697" y="694"/>
                  </a:lnTo>
                  <a:lnTo>
                    <a:pt x="581" y="3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399" dirty="0"/>
            </a:p>
          </p:txBody>
        </p:sp>
      </p:grpSp>
    </p:spTree>
    <p:extLst>
      <p:ext uri="{BB962C8B-B14F-4D97-AF65-F5344CB8AC3E}">
        <p14:creationId xmlns:p14="http://schemas.microsoft.com/office/powerpoint/2010/main" val="3863593481"/>
      </p:ext>
    </p:extLst>
  </p:cSld>
  <p:clrMapOvr>
    <a:masterClrMapping/>
  </p:clrMapOvr>
  <p:transition/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0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2" name="Text Box 11" descr="&lt;COMPANY_NAME&gt;&#10;"/>
          <p:cNvSpPr txBox="1">
            <a:spLocks noChangeArrowheads="1"/>
          </p:cNvSpPr>
          <p:nvPr/>
        </p:nvSpPr>
        <p:spPr bwMode="auto">
          <a:xfrm>
            <a:off x="512290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18" name="TextBox 17" descr="CONFIDENTIAL_TAG_0xFFEE">
            <a:extLst>
              <a:ext uri="{FF2B5EF4-FFF2-40B4-BE49-F238E27FC236}">
                <a16:creationId xmlns:a16="http://schemas.microsoft.com/office/drawing/2014/main" id="{8DF0F5E6-BB6B-41E3-8BCB-00115EF61111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163106"/>
      </p:ext>
    </p:extLst>
  </p:cSld>
  <p:clrMapOvr>
    <a:masterClrMapping/>
  </p:clrMapOvr>
  <p:transition/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(Mandato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208" y="1257010"/>
            <a:ext cx="4316400" cy="43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04886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B6011-FBB1-40CD-A226-E31B38396E01}" type="datetimeFigureOut">
              <a:rPr lang="pl-PL"/>
              <a:pPr>
                <a:defRPr/>
              </a:pPr>
              <a:t>07.06.2021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CAE5-044A-49CB-8BFD-E7309E0B29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3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1" y="4313786"/>
            <a:ext cx="12191999" cy="2544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bg1"/>
              </a:solidFill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9521" y="950400"/>
            <a:ext cx="9899747" cy="918000"/>
          </a:xfrm>
          <a:noFill/>
        </p:spPr>
        <p:txBody>
          <a:bodyPr lIns="0" tIns="0" rIns="0" anchor="ctr" anchorCtr="0"/>
          <a:lstStyle>
            <a:lvl1pPr>
              <a:lnSpc>
                <a:spcPct val="110000"/>
              </a:lnSpc>
              <a:defRPr sz="2799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9521" y="3310197"/>
            <a:ext cx="4831323" cy="74980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799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1779490" y="4588235"/>
            <a:ext cx="4870924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23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1779490" y="4840125"/>
            <a:ext cx="4870924" cy="489785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insert Role in Organisation</a:t>
            </a:r>
          </a:p>
        </p:txBody>
      </p:sp>
      <p:sp>
        <p:nvSpPr>
          <p:cNvPr id="30" name="Text Box 11" descr="&lt;COMPANY_NAME&gt;"/>
          <p:cNvSpPr txBox="1">
            <a:spLocks noChangeArrowheads="1"/>
          </p:cNvSpPr>
          <p:nvPr/>
        </p:nvSpPr>
        <p:spPr bwMode="auto">
          <a:xfrm>
            <a:off x="512290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3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36" name="Rectangle 35" descr="&lt;Shell Yellow Bar&gt;" title="&lt;Shell Yellow Bar&gt;"/>
          <p:cNvSpPr/>
          <p:nvPr/>
        </p:nvSpPr>
        <p:spPr bwMode="gray">
          <a:xfrm>
            <a:off x="1778011" y="761998"/>
            <a:ext cx="1269984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tx1"/>
              </a:solidFill>
            </a:endParaRPr>
          </a:p>
        </p:txBody>
      </p:sp>
      <p:pic>
        <p:nvPicPr>
          <p:cNvPr id="37" name="Picture 36" descr="PECTE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31" y="645968"/>
            <a:ext cx="1524000" cy="1524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48449" y="2795384"/>
            <a:ext cx="4830819" cy="3049484"/>
          </a:xfrm>
        </p:spPr>
        <p:txBody>
          <a:bodyPr/>
          <a:lstStyle>
            <a:lvl1pPr>
              <a:defRPr sz="2132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2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7" name="TextBox 26" descr="CONFIDENTIAL_TAG_0xFFEE">
            <a:extLst>
              <a:ext uri="{FF2B5EF4-FFF2-40B4-BE49-F238E27FC236}">
                <a16:creationId xmlns:a16="http://schemas.microsoft.com/office/drawing/2014/main" id="{0ED04C11-F883-41A6-A8BB-43E5B9EBAD31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142713"/>
      </p:ext>
    </p:extLst>
  </p:cSld>
  <p:clrMapOvr>
    <a:masterClrMapping/>
  </p:clrMapOvr>
  <p:transition/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gray">
          <a:xfrm>
            <a:off x="744145" y="3556004"/>
            <a:ext cx="6875879" cy="2803523"/>
            <a:chOff x="744114" y="3556002"/>
            <a:chExt cx="6875879" cy="2803523"/>
          </a:xfrm>
        </p:grpSpPr>
        <p:sp>
          <p:nvSpPr>
            <p:cNvPr id="113" name="Rectangle 112"/>
            <p:cNvSpPr/>
            <p:nvPr userDrawn="1"/>
          </p:nvSpPr>
          <p:spPr bwMode="gray">
            <a:xfrm>
              <a:off x="761993" y="3556002"/>
              <a:ext cx="6858000" cy="2803523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399" dirty="0"/>
            </a:p>
          </p:txBody>
        </p:sp>
        <p:sp>
          <p:nvSpPr>
            <p:cNvPr id="110" name="Rectangle 109" descr="&lt;Shell Yellow Bar&gt;" title="&lt;Shell Yellow Bar&gt;"/>
            <p:cNvSpPr/>
            <p:nvPr userDrawn="1"/>
          </p:nvSpPr>
          <p:spPr bwMode="gray">
            <a:xfrm>
              <a:off x="2175500" y="3818708"/>
              <a:ext cx="1269984" cy="76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399" dirty="0">
                <a:solidFill>
                  <a:schemeClr val="tx1"/>
                </a:solidFill>
              </a:endParaRPr>
            </a:p>
          </p:txBody>
        </p:sp>
        <p:pic>
          <p:nvPicPr>
            <p:cNvPr id="111" name="Picture 110" descr="PECTEN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744114" y="3678108"/>
              <a:ext cx="1465237" cy="1465237"/>
            </a:xfrm>
            <a:prstGeom prst="rect">
              <a:avLst/>
            </a:prstGeom>
          </p:spPr>
        </p:pic>
      </p:grp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31" y="1"/>
            <a:ext cx="12194723" cy="4866892"/>
          </a:xfrm>
          <a:custGeom>
            <a:avLst/>
            <a:gdLst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0 w 12192000"/>
              <a:gd name="connsiteY3" fmla="*/ 4854636 h 4854636"/>
              <a:gd name="connsiteX4" fmla="*/ 0 w 12192000"/>
              <a:gd name="connsiteY4" fmla="*/ 0 h 4854636"/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592282 w 12192000"/>
              <a:gd name="connsiteY3" fmla="*/ 4842164 h 4854636"/>
              <a:gd name="connsiteX4" fmla="*/ 0 w 12192000"/>
              <a:gd name="connsiteY4" fmla="*/ 4854636 h 4854636"/>
              <a:gd name="connsiteX5" fmla="*/ 0 w 12192000"/>
              <a:gd name="connsiteY5" fmla="*/ 0 h 485463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592282 w 12192000"/>
              <a:gd name="connsiteY3" fmla="*/ 4842164 h 4888026"/>
              <a:gd name="connsiteX4" fmla="*/ 0 w 12192000"/>
              <a:gd name="connsiteY4" fmla="*/ 4854636 h 4888026"/>
              <a:gd name="connsiteX5" fmla="*/ 0 w 12192000"/>
              <a:gd name="connsiteY5" fmla="*/ 0 h 488802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841664 w 12192000"/>
              <a:gd name="connsiteY3" fmla="*/ 2909455 h 4888026"/>
              <a:gd name="connsiteX4" fmla="*/ 592282 w 12192000"/>
              <a:gd name="connsiteY4" fmla="*/ 4842164 h 4888026"/>
              <a:gd name="connsiteX5" fmla="*/ 0 w 12192000"/>
              <a:gd name="connsiteY5" fmla="*/ 4854636 h 4888026"/>
              <a:gd name="connsiteX6" fmla="*/ 0 w 12192000"/>
              <a:gd name="connsiteY6" fmla="*/ 0 h 4888026"/>
              <a:gd name="connsiteX0" fmla="*/ 0 w 12192000"/>
              <a:gd name="connsiteY0" fmla="*/ 0 h 4982265"/>
              <a:gd name="connsiteX1" fmla="*/ 12192000 w 12192000"/>
              <a:gd name="connsiteY1" fmla="*/ 0 h 4982265"/>
              <a:gd name="connsiteX2" fmla="*/ 12192000 w 12192000"/>
              <a:gd name="connsiteY2" fmla="*/ 4854636 h 4982265"/>
              <a:gd name="connsiteX3" fmla="*/ 7606145 w 12192000"/>
              <a:gd name="connsiteY3" fmla="*/ 3543300 h 4982265"/>
              <a:gd name="connsiteX4" fmla="*/ 841664 w 12192000"/>
              <a:gd name="connsiteY4" fmla="*/ 2909455 h 4982265"/>
              <a:gd name="connsiteX5" fmla="*/ 592282 w 12192000"/>
              <a:gd name="connsiteY5" fmla="*/ 4842164 h 4982265"/>
              <a:gd name="connsiteX6" fmla="*/ 0 w 12192000"/>
              <a:gd name="connsiteY6" fmla="*/ 4854636 h 4982265"/>
              <a:gd name="connsiteX7" fmla="*/ 0 w 12192000"/>
              <a:gd name="connsiteY7" fmla="*/ 0 h 4982265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592282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61702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6071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48146 w 12192000"/>
              <a:gd name="connsiteY5" fmla="*/ 3564082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7795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872233 w 12194382"/>
              <a:gd name="connsiteY6" fmla="*/ 4872048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45920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82443"/>
              <a:gd name="connsiteX1" fmla="*/ 12194382 w 12194382"/>
              <a:gd name="connsiteY1" fmla="*/ 0 h 5182443"/>
              <a:gd name="connsiteX2" fmla="*/ 12194382 w 12194382"/>
              <a:gd name="connsiteY2" fmla="*/ 4854636 h 5182443"/>
              <a:gd name="connsiteX3" fmla="*/ 7623248 w 12194382"/>
              <a:gd name="connsiteY3" fmla="*/ 4843680 h 5182443"/>
              <a:gd name="connsiteX4" fmla="*/ 7620433 w 12194382"/>
              <a:gd name="connsiteY4" fmla="*/ 3543300 h 5182443"/>
              <a:gd name="connsiteX5" fmla="*/ 762115 w 12194382"/>
              <a:gd name="connsiteY5" fmla="*/ 3547023 h 5182443"/>
              <a:gd name="connsiteX6" fmla="*/ 762695 w 12194382"/>
              <a:gd name="connsiteY6" fmla="*/ 4850671 h 5182443"/>
              <a:gd name="connsiteX7" fmla="*/ 0 w 12194382"/>
              <a:gd name="connsiteY7" fmla="*/ 4847509 h 5182443"/>
              <a:gd name="connsiteX8" fmla="*/ 2382 w 12194382"/>
              <a:gd name="connsiteY8" fmla="*/ 0 h 5182443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723"/>
              <a:gd name="connsiteY0" fmla="*/ 0 h 4854829"/>
              <a:gd name="connsiteX1" fmla="*/ 12194382 w 12194723"/>
              <a:gd name="connsiteY1" fmla="*/ 0 h 4854829"/>
              <a:gd name="connsiteX2" fmla="*/ 12194382 w 12194723"/>
              <a:gd name="connsiteY2" fmla="*/ 4854636 h 4854829"/>
              <a:gd name="connsiteX3" fmla="*/ 7623248 w 12194723"/>
              <a:gd name="connsiteY3" fmla="*/ 4843680 h 4854829"/>
              <a:gd name="connsiteX4" fmla="*/ 7620433 w 12194723"/>
              <a:gd name="connsiteY4" fmla="*/ 3543300 h 4854829"/>
              <a:gd name="connsiteX5" fmla="*/ 762115 w 12194723"/>
              <a:gd name="connsiteY5" fmla="*/ 3547023 h 4854829"/>
              <a:gd name="connsiteX6" fmla="*/ 762695 w 12194723"/>
              <a:gd name="connsiteY6" fmla="*/ 4850671 h 4854829"/>
              <a:gd name="connsiteX7" fmla="*/ 0 w 12194723"/>
              <a:gd name="connsiteY7" fmla="*/ 4847509 h 4854829"/>
              <a:gd name="connsiteX8" fmla="*/ 2382 w 12194723"/>
              <a:gd name="connsiteY8" fmla="*/ 0 h 485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4723" h="4854829">
                <a:moveTo>
                  <a:pt x="2382" y="0"/>
                </a:moveTo>
                <a:lnTo>
                  <a:pt x="12194382" y="0"/>
                </a:lnTo>
                <a:cubicBezTo>
                  <a:pt x="12194382" y="1618212"/>
                  <a:pt x="12195150" y="4852730"/>
                  <a:pt x="12194382" y="4854636"/>
                </a:cubicBezTo>
                <a:cubicBezTo>
                  <a:pt x="12193614" y="4856542"/>
                  <a:pt x="7623176" y="4843704"/>
                  <a:pt x="7623248" y="4843680"/>
                </a:cubicBezTo>
                <a:cubicBezTo>
                  <a:pt x="7623320" y="4843656"/>
                  <a:pt x="7618248" y="3540554"/>
                  <a:pt x="7620433" y="3543300"/>
                </a:cubicBezTo>
                <a:cubicBezTo>
                  <a:pt x="7622618" y="3546046"/>
                  <a:pt x="3048221" y="3545782"/>
                  <a:pt x="762115" y="3547023"/>
                </a:cubicBezTo>
                <a:cubicBezTo>
                  <a:pt x="760398" y="3777370"/>
                  <a:pt x="763508" y="4852455"/>
                  <a:pt x="762695" y="4850671"/>
                </a:cubicBezTo>
                <a:cubicBezTo>
                  <a:pt x="761882" y="4848887"/>
                  <a:pt x="254232" y="4848563"/>
                  <a:pt x="0" y="4847509"/>
                </a:cubicBezTo>
                <a:lnTo>
                  <a:pt x="2382" y="0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2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6" name="Text Box 11" descr="&lt;COMPANY_NAME&gt;"/>
          <p:cNvSpPr txBox="1">
            <a:spLocks noChangeArrowheads="1"/>
          </p:cNvSpPr>
          <p:nvPr/>
        </p:nvSpPr>
        <p:spPr bwMode="auto">
          <a:xfrm>
            <a:off x="760410" y="6462713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107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531" y="4003698"/>
            <a:ext cx="5179738" cy="834301"/>
          </a:xfrm>
          <a:noFill/>
        </p:spPr>
        <p:txBody>
          <a:bodyPr lIns="0" tIns="0" rIns="0" anchor="ctr" anchorCtr="0"/>
          <a:lstStyle>
            <a:lvl1pPr>
              <a:lnSpc>
                <a:spcPct val="100000"/>
              </a:lnSpc>
              <a:defRPr sz="2399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5531" y="5120702"/>
            <a:ext cx="5179738" cy="372439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4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2175531" y="5666465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105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2175531" y="5923869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1"/>
              <a:t>Click to insert Role in Organisation</a:t>
            </a:r>
          </a:p>
        </p:txBody>
      </p:sp>
      <p:sp>
        <p:nvSpPr>
          <p:cNvPr id="90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8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3" name="TextBox 22" descr="CONFIDENTIAL_TAG_0xFFEE">
            <a:extLst>
              <a:ext uri="{FF2B5EF4-FFF2-40B4-BE49-F238E27FC236}">
                <a16:creationId xmlns:a16="http://schemas.microsoft.com/office/drawing/2014/main" id="{762F9CDB-F48E-41C3-B848-F07290222BD3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58981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orient="horz" pos="3058">
          <p15:clr>
            <a:srgbClr val="FBAE40"/>
          </p15:clr>
        </p15:guide>
        <p15:guide id="2" orient="horz" pos="2235">
          <p15:clr>
            <a:srgbClr val="FBAE40"/>
          </p15:clr>
        </p15:guide>
        <p15:guide id="3" orient="horz" pos="2562">
          <p15:clr>
            <a:srgbClr val="FBAE40"/>
          </p15:clr>
        </p15:guide>
        <p15:guide id="4" orient="horz" pos="299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31" y="2"/>
            <a:ext cx="12194723" cy="6857999"/>
          </a:xfrm>
          <a:custGeom>
            <a:avLst/>
            <a:gdLst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63913 w 12194723"/>
              <a:gd name="connsiteY5" fmla="*/ 763913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63913 w 12194723"/>
              <a:gd name="connsiteY9" fmla="*/ 763913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97906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3336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18431 w 12194723"/>
              <a:gd name="connsiteY7" fmla="*/ 6359075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723" h="6857999">
                <a:moveTo>
                  <a:pt x="0" y="0"/>
                </a:moveTo>
                <a:lnTo>
                  <a:pt x="12194723" y="0"/>
                </a:lnTo>
                <a:lnTo>
                  <a:pt x="12194723" y="6857999"/>
                </a:lnTo>
                <a:lnTo>
                  <a:pt x="0" y="6857999"/>
                </a:lnTo>
                <a:lnTo>
                  <a:pt x="0" y="0"/>
                </a:lnTo>
                <a:close/>
                <a:moveTo>
                  <a:pt x="753155" y="3560901"/>
                </a:moveTo>
                <a:lnTo>
                  <a:pt x="763913" y="6359075"/>
                </a:lnTo>
                <a:lnTo>
                  <a:pt x="7622163" y="6355342"/>
                </a:lnTo>
                <a:cubicBezTo>
                  <a:pt x="7618577" y="5510947"/>
                  <a:pt x="7626189" y="4405296"/>
                  <a:pt x="7622603" y="3560901"/>
                </a:cubicBezTo>
                <a:lnTo>
                  <a:pt x="753155" y="3560901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2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 bwMode="gray">
          <a:xfrm>
            <a:off x="744145" y="3556004"/>
            <a:ext cx="6875879" cy="2803523"/>
            <a:chOff x="744114" y="3556002"/>
            <a:chExt cx="6875879" cy="2803523"/>
          </a:xfrm>
        </p:grpSpPr>
        <p:sp>
          <p:nvSpPr>
            <p:cNvPr id="113" name="Rectangle 112"/>
            <p:cNvSpPr/>
            <p:nvPr userDrawn="1"/>
          </p:nvSpPr>
          <p:spPr bwMode="gray">
            <a:xfrm>
              <a:off x="761993" y="3556002"/>
              <a:ext cx="6858000" cy="2803523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399" dirty="0"/>
            </a:p>
          </p:txBody>
        </p:sp>
        <p:sp>
          <p:nvSpPr>
            <p:cNvPr id="110" name="Rectangle 109" descr="&lt;Shell Yellow Bar&gt;" title="&lt;Shell Yellow Bar&gt;"/>
            <p:cNvSpPr/>
            <p:nvPr userDrawn="1"/>
          </p:nvSpPr>
          <p:spPr bwMode="gray">
            <a:xfrm>
              <a:off x="2175500" y="3818708"/>
              <a:ext cx="1269984" cy="76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399" dirty="0">
                <a:solidFill>
                  <a:schemeClr val="tx1"/>
                </a:solidFill>
              </a:endParaRPr>
            </a:p>
          </p:txBody>
        </p:sp>
        <p:pic>
          <p:nvPicPr>
            <p:cNvPr id="111" name="Picture 110" descr="PECTEN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744114" y="3678108"/>
              <a:ext cx="1465237" cy="1465237"/>
            </a:xfrm>
            <a:prstGeom prst="rect">
              <a:avLst/>
            </a:prstGeom>
          </p:spPr>
        </p:pic>
      </p:grpSp>
      <p:sp>
        <p:nvSpPr>
          <p:cNvPr id="106" name="Text Box 11" descr="&lt;COMPANY_NAME&gt;"/>
          <p:cNvSpPr txBox="1">
            <a:spLocks noChangeArrowheads="1"/>
          </p:cNvSpPr>
          <p:nvPr/>
        </p:nvSpPr>
        <p:spPr bwMode="auto">
          <a:xfrm>
            <a:off x="760410" y="6462713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  <p:sp>
        <p:nvSpPr>
          <p:cNvPr id="107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531" y="4003200"/>
            <a:ext cx="5179738" cy="835200"/>
          </a:xfrm>
          <a:noFill/>
        </p:spPr>
        <p:txBody>
          <a:bodyPr lIns="0" tIns="0" rIns="0" anchor="ctr" anchorCtr="0"/>
          <a:lstStyle>
            <a:lvl1pPr>
              <a:lnSpc>
                <a:spcPct val="100000"/>
              </a:lnSpc>
              <a:defRPr sz="2399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5531" y="5120702"/>
            <a:ext cx="5179738" cy="372439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4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2175531" y="5666465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105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2175531" y="5923869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1"/>
              <a:t>Click to insert Role in Organisation</a:t>
            </a:r>
          </a:p>
        </p:txBody>
      </p:sp>
      <p:sp>
        <p:nvSpPr>
          <p:cNvPr id="90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8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3" name="TextBox 22" descr="CONFIDENTIAL_TAG_0xFFEE">
            <a:extLst>
              <a:ext uri="{FF2B5EF4-FFF2-40B4-BE49-F238E27FC236}">
                <a16:creationId xmlns:a16="http://schemas.microsoft.com/office/drawing/2014/main" id="{F7BB0743-0A7A-4D70-9B45-CF9036CAE4B6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144429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orient="horz" pos="3058">
          <p15:clr>
            <a:srgbClr val="FBAE40"/>
          </p15:clr>
        </p15:guide>
        <p15:guide id="2" orient="horz" pos="223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4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08031" y="1528765"/>
            <a:ext cx="11171238" cy="4830761"/>
          </a:xfrm>
        </p:spPr>
        <p:txBody>
          <a:bodyPr/>
          <a:lstStyle>
            <a:lvl1pPr marL="0" indent="0" defTabSz="357601">
              <a:lnSpc>
                <a:spcPct val="140000"/>
              </a:lnSpc>
              <a:spcBef>
                <a:spcPts val="0"/>
              </a:spcBef>
              <a:defRPr sz="1799"/>
            </a:lvl1pPr>
            <a:lvl2pPr marL="230331" indent="-230331" defTabSz="357601">
              <a:lnSpc>
                <a:spcPct val="140000"/>
              </a:lnSpc>
              <a:spcBef>
                <a:spcPts val="0"/>
              </a:spcBef>
              <a:defRPr sz="1799"/>
            </a:lvl2pPr>
            <a:lvl3pPr marL="458862" indent="-228531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799"/>
            </a:lvl3pPr>
            <a:lvl4pPr marL="687394" indent="-228531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799"/>
            </a:lvl4pPr>
            <a:lvl5pPr marL="890533" indent="-203139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5pPr>
            <a:lvl6pPr marL="1042887" indent="-152354" defTabSz="357601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9" name="TextBox 18" descr="CONFIDENTIAL_TAG_0xFFEE">
            <a:extLst>
              <a:ext uri="{FF2B5EF4-FFF2-40B4-BE49-F238E27FC236}">
                <a16:creationId xmlns:a16="http://schemas.microsoft.com/office/drawing/2014/main" id="{D6737A46-F25D-429B-9F22-7E81FE491828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51389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1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-2381" y="0"/>
            <a:ext cx="12194382" cy="6858000"/>
          </a:xfrm>
          <a:custGeom>
            <a:avLst/>
            <a:gdLst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63913 w 12194723"/>
              <a:gd name="connsiteY5" fmla="*/ 763913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63913 w 12194723"/>
              <a:gd name="connsiteY9" fmla="*/ 763913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97906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3336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18431 w 12194723"/>
              <a:gd name="connsiteY7" fmla="*/ 6359075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482698 w 12194723"/>
              <a:gd name="connsiteY5" fmla="*/ 482850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482698 w 12194723"/>
              <a:gd name="connsiteY9" fmla="*/ 48285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506335 w 12194723"/>
              <a:gd name="connsiteY6" fmla="*/ 666613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506335 w 12194723"/>
              <a:gd name="connsiteY6" fmla="*/ 666613 h 6857999"/>
              <a:gd name="connsiteX7" fmla="*/ 7622163 w 12194723"/>
              <a:gd name="connsiteY7" fmla="*/ 6355342 h 6857999"/>
              <a:gd name="connsiteX8" fmla="*/ 1788474 w 12194723"/>
              <a:gd name="connsiteY8" fmla="*/ 508608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963833 w 12194723"/>
              <a:gd name="connsiteY8" fmla="*/ 506110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996313 w 12194723"/>
              <a:gd name="connsiteY8" fmla="*/ 486123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966332 w 12194723"/>
              <a:gd name="connsiteY8" fmla="*/ 381191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6445 w 12194723"/>
              <a:gd name="connsiteY8" fmla="*/ 558575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8944 w 12194723"/>
              <a:gd name="connsiteY8" fmla="*/ 506109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8944 w 12194723"/>
              <a:gd name="connsiteY8" fmla="*/ 503610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8944 w 12194723"/>
              <a:gd name="connsiteY8" fmla="*/ 503610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53965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4 w 12194723"/>
              <a:gd name="connsiteY8" fmla="*/ 503609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5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7 w 12194723"/>
              <a:gd name="connsiteY8" fmla="*/ 513252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7 w 12194723"/>
              <a:gd name="connsiteY8" fmla="*/ 513252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7 w 12194723"/>
              <a:gd name="connsiteY8" fmla="*/ 513252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69076 w 12194723"/>
              <a:gd name="connsiteY8" fmla="*/ 508490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69076 w 12194723"/>
              <a:gd name="connsiteY8" fmla="*/ 508490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69076 w 12194723"/>
              <a:gd name="connsiteY8" fmla="*/ 508490 h 6857999"/>
              <a:gd name="connsiteX9" fmla="*/ 508891 w 12194723"/>
              <a:gd name="connsiteY9" fmla="*/ 51142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723" h="6857999">
                <a:moveTo>
                  <a:pt x="0" y="0"/>
                </a:moveTo>
                <a:lnTo>
                  <a:pt x="12194723" y="0"/>
                </a:lnTo>
                <a:lnTo>
                  <a:pt x="12194723" y="6857999"/>
                </a:lnTo>
                <a:lnTo>
                  <a:pt x="0" y="6857999"/>
                </a:lnTo>
                <a:lnTo>
                  <a:pt x="0" y="0"/>
                </a:lnTo>
                <a:close/>
                <a:moveTo>
                  <a:pt x="508891" y="511425"/>
                </a:moveTo>
                <a:cubicBezTo>
                  <a:pt x="509626" y="566329"/>
                  <a:pt x="510362" y="528366"/>
                  <a:pt x="511097" y="583270"/>
                </a:cubicBezTo>
                <a:lnTo>
                  <a:pt x="1774181" y="585272"/>
                </a:lnTo>
                <a:cubicBezTo>
                  <a:pt x="1771177" y="584735"/>
                  <a:pt x="1784691" y="508891"/>
                  <a:pt x="1769076" y="508490"/>
                </a:cubicBezTo>
                <a:cubicBezTo>
                  <a:pt x="1753461" y="508089"/>
                  <a:pt x="928953" y="510447"/>
                  <a:pt x="508891" y="511425"/>
                </a:cubicBezTo>
                <a:close/>
              </a:path>
            </a:pathLst>
          </a:custGeom>
          <a:noFill/>
          <a:ln w="317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2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4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08000" y="1528765"/>
            <a:ext cx="5468938" cy="4830761"/>
          </a:xfrm>
        </p:spPr>
        <p:txBody>
          <a:bodyPr/>
          <a:lstStyle>
            <a:lvl1pPr marL="0" indent="0" defTabSz="357601">
              <a:lnSpc>
                <a:spcPct val="140000"/>
              </a:lnSpc>
              <a:spcBef>
                <a:spcPts val="0"/>
              </a:spcBef>
              <a:defRPr sz="1799"/>
            </a:lvl1pPr>
            <a:lvl2pPr marL="230331" indent="-230331" defTabSz="357601">
              <a:lnSpc>
                <a:spcPct val="140000"/>
              </a:lnSpc>
              <a:spcBef>
                <a:spcPts val="0"/>
              </a:spcBef>
              <a:defRPr sz="1799"/>
            </a:lvl2pPr>
            <a:lvl3pPr marL="458862" indent="-228531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799"/>
            </a:lvl3pPr>
            <a:lvl4pPr marL="687394" indent="-228531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799"/>
            </a:lvl4pPr>
            <a:lvl5pPr marL="890533" indent="-203139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5pPr>
            <a:lvl6pPr marL="1042887" indent="-152354" defTabSz="357601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0" name="TextBox 19" descr="CONFIDENTIAL_TAG_0xFFEE">
            <a:extLst>
              <a:ext uri="{FF2B5EF4-FFF2-40B4-BE49-F238E27FC236}">
                <a16:creationId xmlns:a16="http://schemas.microsoft.com/office/drawing/2014/main" id="{4C6FEF07-A873-42B8-A75C-8A8A09949F1E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385819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1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0"/>
            <a:ext cx="11171238" cy="752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sz="2399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508031" y="1528763"/>
            <a:ext cx="11171238" cy="4830762"/>
          </a:xfrm>
        </p:spPr>
        <p:txBody>
          <a:bodyPr/>
          <a:lstStyle>
            <a:lvl1pPr marL="0" indent="0" defTabSz="357601">
              <a:lnSpc>
                <a:spcPct val="140000"/>
              </a:lnSpc>
              <a:spcBef>
                <a:spcPts val="0"/>
              </a:spcBef>
              <a:defRPr sz="1400"/>
            </a:lvl1pPr>
            <a:lvl2pPr marL="176347" indent="-176347" defTabSz="357601">
              <a:lnSpc>
                <a:spcPct val="140000"/>
              </a:lnSpc>
              <a:spcBef>
                <a:spcPts val="0"/>
              </a:spcBef>
              <a:defRPr sz="1400"/>
            </a:lvl2pPr>
            <a:lvl3pPr marL="354094" indent="-177747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3pPr>
            <a:lvl4pPr marL="531840" indent="-177747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4pPr>
            <a:lvl5pPr marL="684195" indent="-152354" defTabSz="357601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tabLst/>
              <a:defRPr sz="1200"/>
            </a:lvl5pPr>
            <a:lvl6pPr marL="823853" indent="-139658" defTabSz="357601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1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9" name="TextBox 18" descr="CONFIDENTIAL_TAG_0xFFEE">
            <a:extLst>
              <a:ext uri="{FF2B5EF4-FFF2-40B4-BE49-F238E27FC236}">
                <a16:creationId xmlns:a16="http://schemas.microsoft.com/office/drawing/2014/main" id="{CFD25522-35BD-4423-8142-7786A87D030F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05584"/>
      </p:ext>
    </p:extLst>
  </p:cSld>
  <p:clrMapOvr>
    <a:masterClrMapping/>
  </p:clrMapOvr>
  <p:transition/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5"/>
            <a:ext cx="11171238" cy="7516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399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215095" y="1528766"/>
            <a:ext cx="5464174" cy="4830761"/>
          </a:xfrm>
        </p:spPr>
        <p:txBody>
          <a:bodyPr/>
          <a:lstStyle>
            <a:lvl1pPr marL="0" indent="0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799"/>
            </a:lvl1pPr>
            <a:lvl2pPr marL="230331" indent="-230331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799"/>
            </a:lvl2pPr>
            <a:lvl3pPr marL="458862" indent="-22853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799"/>
            </a:lvl3pPr>
            <a:lvl4pPr marL="687394" indent="-22853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799"/>
            </a:lvl4pPr>
            <a:lvl5pPr marL="890533" indent="-203139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5pPr>
            <a:lvl6pPr marL="1042887" indent="-152354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08000" y="1528764"/>
            <a:ext cx="5468938" cy="4830763"/>
          </a:xfrm>
        </p:spPr>
        <p:txBody>
          <a:bodyPr/>
          <a:lstStyle>
            <a:lvl1pPr marL="0" indent="0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799"/>
            </a:lvl1pPr>
            <a:lvl2pPr marL="230331" indent="-230331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799"/>
            </a:lvl2pPr>
            <a:lvl3pPr marL="458862" indent="-22853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799"/>
            </a:lvl3pPr>
            <a:lvl4pPr marL="687394" indent="-22853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799"/>
            </a:lvl4pPr>
            <a:lvl5pPr marL="890533" indent="-203139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5pPr>
            <a:lvl6pPr marL="1042887" indent="-152354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8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1" name="TextBox 20" descr="CONFIDENTIAL_TAG_0xFFEE">
            <a:extLst>
              <a:ext uri="{FF2B5EF4-FFF2-40B4-BE49-F238E27FC236}">
                <a16:creationId xmlns:a16="http://schemas.microsoft.com/office/drawing/2014/main" id="{39C346EB-46A0-4F90-AA21-58E1A194C144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930372"/>
      </p:ext>
    </p:extLst>
  </p:cSld>
  <p:clrMapOvr>
    <a:masterClrMapping/>
  </p:clrMapOvr>
  <p:transition/>
  <p:hf sldNum="0" hdr="0" ftr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765">
          <p15:clr>
            <a:srgbClr val="FBAE40"/>
          </p15:clr>
        </p15:guide>
        <p15:guide id="3" pos="391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4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dirty="0" smtClean="0"/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215063" y="1528764"/>
            <a:ext cx="5464175" cy="4830762"/>
          </a:xfrm>
        </p:spPr>
        <p:txBody>
          <a:bodyPr/>
          <a:lstStyle>
            <a:lvl1pPr marL="0" indent="0">
              <a:lnSpc>
                <a:spcPct val="14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400"/>
            </a:lvl1pPr>
            <a:lvl2pPr marL="176347" indent="-176347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400"/>
            </a:lvl2pPr>
            <a:lvl3pPr marL="354094" indent="-177747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3pPr>
            <a:lvl4pPr marL="531840" indent="-177747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4pPr>
            <a:lvl5pPr marL="684195" indent="-1523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5pPr>
            <a:lvl6pPr marL="823853" indent="-139658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tabLst/>
              <a:defRPr sz="11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08000" y="1528764"/>
            <a:ext cx="5468938" cy="4830763"/>
          </a:xfrm>
        </p:spPr>
        <p:txBody>
          <a:bodyPr/>
          <a:lstStyle>
            <a:lvl1pPr marL="0" indent="0">
              <a:lnSpc>
                <a:spcPct val="14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400"/>
            </a:lvl1pPr>
            <a:lvl2pPr marL="176347" indent="-176347">
              <a:lnSpc>
                <a:spcPct val="14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400"/>
            </a:lvl2pPr>
            <a:lvl3pPr marL="354094" indent="-177747">
              <a:lnSpc>
                <a:spcPct val="14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400"/>
            </a:lvl3pPr>
            <a:lvl4pPr marL="531840" indent="-177747">
              <a:lnSpc>
                <a:spcPct val="14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4pPr>
            <a:lvl5pPr marL="684195" indent="-1523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5pPr>
            <a:lvl6pPr marL="823853" indent="-139658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1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January 2018</a:t>
            </a:r>
          </a:p>
        </p:txBody>
      </p:sp>
      <p:sp>
        <p:nvSpPr>
          <p:cNvPr id="18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1" name="TextBox 20" descr="CONFIDENTIAL_TAG_0xFFEE">
            <a:extLst>
              <a:ext uri="{FF2B5EF4-FFF2-40B4-BE49-F238E27FC236}">
                <a16:creationId xmlns:a16="http://schemas.microsoft.com/office/drawing/2014/main" id="{0942AF4B-479C-4280-B2F0-B9FF8ED2283C}"/>
              </a:ext>
            </a:extLst>
          </p:cNvPr>
          <p:cNvSpPr txBox="1"/>
          <p:nvPr userDrawn="1"/>
        </p:nvSpPr>
        <p:spPr>
          <a:xfrm>
            <a:off x="8457822" y="6481489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08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t>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993731"/>
      </p:ext>
    </p:extLst>
  </p:cSld>
  <p:clrMapOvr>
    <a:masterClrMapping/>
  </p:clrMapOvr>
  <p:transition/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31" y="1528763"/>
            <a:ext cx="11171238" cy="4830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31" y="712805"/>
            <a:ext cx="11171238" cy="7540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Rectangle 3" descr="&lt;Shell Yellow Bar&gt;" title="&lt;Shell Yellow Bar&gt;"/>
          <p:cNvSpPr/>
          <p:nvPr/>
        </p:nvSpPr>
        <p:spPr bwMode="gray">
          <a:xfrm>
            <a:off x="508041" y="508000"/>
            <a:ext cx="1269984" cy="76200"/>
          </a:xfrm>
          <a:prstGeom prst="rect">
            <a:avLst/>
          </a:prstGeom>
          <a:solidFill>
            <a:srgbClr val="004A8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399" dirty="0">
              <a:solidFill>
                <a:schemeClr val="tx1"/>
              </a:solidFill>
            </a:endParaRPr>
          </a:p>
        </p:txBody>
      </p:sp>
      <p:sp>
        <p:nvSpPr>
          <p:cNvPr id="8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ct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83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74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8804" rtl="0" eaLnBrk="1" latinLnBrk="0" hangingPunct="1">
              <a:defRPr lang="en-US" sz="850" kern="1200" smtClean="0">
                <a:solidFill>
                  <a:schemeClr val="tx1"/>
                </a:solidFill>
                <a:latin typeface="Futura Medium" panose="00000400000000000000" pitchFamily="2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pl-PL" noProof="1"/>
              <a:t>February</a:t>
            </a:r>
            <a:r>
              <a:rPr lang="en-GB" noProof="1"/>
              <a:t> 20</a:t>
            </a:r>
            <a:r>
              <a:rPr lang="pl-PL" noProof="1"/>
              <a:t>21</a:t>
            </a:r>
            <a:endParaRPr lang="en-GB" noProof="1"/>
          </a:p>
        </p:txBody>
      </p:sp>
      <p:sp>
        <p:nvSpPr>
          <p:cNvPr id="85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84" name="Text Box 11" descr="&lt;COMPANY_NAME&gt;&#10;"/>
          <p:cNvSpPr txBox="1">
            <a:spLocks noChangeArrowheads="1"/>
          </p:cNvSpPr>
          <p:nvPr/>
        </p:nvSpPr>
        <p:spPr bwMode="auto">
          <a:xfrm>
            <a:off x="512290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50" noProof="1">
              <a:solidFill>
                <a:schemeClr val="tx1"/>
              </a:solidFill>
              <a:latin typeface="Futura Medium" panose="000004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</p:sldLayoutIdLst>
  <p:transition>
    <p:fade/>
  </p:transition>
  <p:hf sldNum="0" hdr="0" ft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2399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57601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accent2"/>
        </a:buClr>
        <a:buSzPct val="85000"/>
        <a:buFont typeface="Wingdings" pitchFamily="2" charset="2"/>
        <a:buNone/>
        <a:defRPr sz="1799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30331" indent="-230331" algn="l" defTabSz="357601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accent2"/>
        </a:buClr>
        <a:buSzPct val="85000"/>
        <a:buFont typeface="Wingdings" pitchFamily="2" charset="2"/>
        <a:buChar char="n"/>
        <a:defRPr sz="1799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58862" indent="-228531" algn="l" defTabSz="357601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799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87394" indent="-228531" algn="l" defTabSz="357601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799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90533" indent="-203139" algn="l" defTabSz="357601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887" indent="-152354" algn="l" defTabSz="357601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961112" indent="-304701" algn="l" defTabSz="1218804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514" indent="-304701" algn="l" defTabSz="1218804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79916" indent="-304701" algn="l" defTabSz="1218804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5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7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010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2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20">
          <p15:clr>
            <a:srgbClr val="F26B43"/>
          </p15:clr>
        </p15:guide>
        <p15:guide id="3" pos="7357">
          <p15:clr>
            <a:srgbClr val="F26B43"/>
          </p15:clr>
        </p15:guide>
        <p15:guide id="4" orient="horz" pos="444">
          <p15:clr>
            <a:srgbClr val="F26B43"/>
          </p15:clr>
        </p15:guide>
        <p15:guide id="5" orient="horz" pos="963">
          <p15:clr>
            <a:srgbClr val="F26B43"/>
          </p15:clr>
        </p15:guide>
        <p15:guide id="6" orient="horz" pos="928">
          <p15:clr>
            <a:srgbClr val="F26B43"/>
          </p15:clr>
        </p15:guide>
        <p15:guide id="7" orient="horz" pos="4071">
          <p15:clr>
            <a:srgbClr val="F26B43"/>
          </p15:clr>
        </p15:guide>
        <p15:guide id="8" orient="horz" pos="4006">
          <p15:clr>
            <a:srgbClr val="F26B43"/>
          </p15:clr>
        </p15:guide>
        <p15:guide id="9" pos="3765">
          <p15:clr>
            <a:srgbClr val="F26B43"/>
          </p15:clr>
        </p15:guide>
        <p15:guide id="10" pos="3915">
          <p15:clr>
            <a:srgbClr val="F26B43"/>
          </p15:clr>
        </p15:guide>
        <p15:guide id="11" orient="horz" pos="320">
          <p15:clr>
            <a:srgbClr val="F26B43"/>
          </p15:clr>
        </p15:guide>
        <p15:guide id="12" orient="horz" pos="368">
          <p15:clr>
            <a:srgbClr val="F26B43"/>
          </p15:clr>
        </p15:guide>
        <p15:guide id="13" pos="1121">
          <p15:clr>
            <a:srgbClr val="F26B43"/>
          </p15:clr>
        </p15:guide>
        <p15:guide id="14" orient="horz" pos="42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Nauka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yalsociety.org/topics-policy/projects/research-culture/tools-for-support/resume-for-researchers/" TargetMode="External"/><Relationship Id="rId2" Type="http://schemas.openxmlformats.org/officeDocument/2006/relationships/hyperlink" Target="https://leidenmadtrics.nl/articles/halt-the-h-inde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aas.org/resources/communication-toolki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ee.uj.edu.pl/pl/pracownicy/prof-dr-hab-malgorzata-grodzinska-jurczak/o-mnie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br>
              <a:rPr lang="de-DE" sz="4000" dirty="0">
                <a:cs typeface="+mj-cs"/>
              </a:rPr>
            </a:br>
            <a:br>
              <a:rPr lang="de-DE" sz="4000" dirty="0">
                <a:cs typeface="+mj-cs"/>
              </a:rPr>
            </a:br>
            <a:br>
              <a:rPr lang="de-DE" sz="4000" dirty="0">
                <a:cs typeface="+mj-cs"/>
              </a:rPr>
            </a:br>
            <a:br>
              <a:rPr lang="de-DE" sz="4000" dirty="0">
                <a:cs typeface="+mj-cs"/>
              </a:rPr>
            </a:br>
            <a:endParaRPr lang="en-US" sz="4000" dirty="0"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26" y="2459098"/>
            <a:ext cx="9899747" cy="74980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l-PL" sz="26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Ocena wyników działalności naukowej pracownika </a:t>
            </a:r>
          </a:p>
          <a:p>
            <a:pPr algn="ctr"/>
            <a:r>
              <a:rPr lang="pl-PL" sz="26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- propozycje modyfikacji</a:t>
            </a:r>
            <a:endParaRPr lang="en-US" sz="26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D70F94-EA1E-422B-ADBC-6C29841A6EC5}"/>
              </a:ext>
            </a:extLst>
          </p:cNvPr>
          <p:cNvSpPr txBox="1">
            <a:spLocks/>
          </p:cNvSpPr>
          <p:nvPr/>
        </p:nvSpPr>
        <p:spPr bwMode="auto">
          <a:xfrm>
            <a:off x="1029101" y="5298007"/>
            <a:ext cx="9899747" cy="7498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defTabSz="357601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799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230331" indent="-230331" algn="l" defTabSz="357601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799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862" indent="-228531" algn="l" defTabSz="357601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799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94" indent="-228531" algn="l" defTabSz="357601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799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533" indent="-203139" algn="l" defTabSz="357601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887" indent="-152354" algn="l" defTabSz="357601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112" indent="-304701" algn="l" defTabSz="12188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514" indent="-304701" algn="l" defTabSz="12188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916" indent="-304701" algn="l" defTabSz="12188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1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Małgorzata Grodzińska-Jurczak</a:t>
            </a:r>
            <a:endParaRPr lang="en-US" sz="18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368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3F1DC-EE85-4EDB-AB5C-343F00CA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01" y="90843"/>
            <a:ext cx="11171238" cy="424022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DOTYCHCZASOWA OCENA DZIAŁALNOŚCI NAUKOWEJ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F3F02-A791-4C72-9F96-02F38B0086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3589" y="630194"/>
            <a:ext cx="12043719" cy="5424615"/>
          </a:xfrm>
        </p:spPr>
        <p:txBody>
          <a:bodyPr/>
          <a:lstStyle/>
          <a:p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Oparta na obiektywnych kryteriach, policzalna (numeryczna) </a:t>
            </a:r>
            <a:endParaRPr lang="pl-PL" sz="1800" b="1" i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just"/>
            <a:endParaRPr lang="pl-PL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POL</a:t>
            </a:r>
            <a:endParaRPr lang="pl-PL" sz="18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2C08CDF-7444-492B-A509-F53D6BD0C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7317"/>
              </p:ext>
            </p:extLst>
          </p:nvPr>
        </p:nvGraphicFramePr>
        <p:xfrm>
          <a:off x="141446" y="1286651"/>
          <a:ext cx="7783355" cy="53121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3220">
                  <a:extLst>
                    <a:ext uri="{9D8B030D-6E8A-4147-A177-3AD203B41FA5}">
                      <a16:colId xmlns:a16="http://schemas.microsoft.com/office/drawing/2014/main" val="4046922445"/>
                    </a:ext>
                  </a:extLst>
                </a:gridCol>
                <a:gridCol w="4434899">
                  <a:extLst>
                    <a:ext uri="{9D8B030D-6E8A-4147-A177-3AD203B41FA5}">
                      <a16:colId xmlns:a16="http://schemas.microsoft.com/office/drawing/2014/main" val="3354892111"/>
                    </a:ext>
                  </a:extLst>
                </a:gridCol>
                <a:gridCol w="2805236">
                  <a:extLst>
                    <a:ext uri="{9D8B030D-6E8A-4147-A177-3AD203B41FA5}">
                      <a16:colId xmlns:a16="http://schemas.microsoft.com/office/drawing/2014/main" val="1969647876"/>
                    </a:ext>
                  </a:extLst>
                </a:gridCol>
              </a:tblGrid>
              <a:tr h="432899">
                <a:tc>
                  <a:txBody>
                    <a:bodyPr/>
                    <a:lstStyle/>
                    <a:p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Punktacja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428335"/>
                  </a:ext>
                </a:extLst>
              </a:tr>
              <a:tr h="548491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Publikacje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oryginalne i przeglądowe opublikowane w czasopismach z IF z listy </a:t>
                      </a:r>
                      <a:r>
                        <a:rPr lang="pl-PL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MEiN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pl-P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Zgodnie z 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punktacją czasopism</a:t>
                      </a:r>
                      <a:endParaRPr lang="pl-P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384514"/>
                  </a:ext>
                </a:extLst>
              </a:tr>
              <a:tr h="664188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</a:t>
                      </a:r>
                      <a:r>
                        <a:rPr lang="pl-PL" sz="1600" b="1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cytowań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wg </a:t>
                      </a: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ISI Web of Science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 3 latach poprzedzających ocenę i w roku oceny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Odpowiednio:</a:t>
                      </a:r>
                    </a:p>
                    <a:p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pkt lub 8 pkt/za 10 </a:t>
                      </a:r>
                      <a:r>
                        <a:rPr lang="pl-PL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cytowań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5268"/>
                  </a:ext>
                </a:extLst>
              </a:tr>
              <a:tr h="1057782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Autorstwo/Redakcja/Rozdziały recenzowanych monografii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 wydawnictwach z listy </a:t>
                      </a:r>
                      <a:r>
                        <a:rPr lang="pl-PL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MEiN</a:t>
                      </a:r>
                      <a:endParaRPr lang="pl-P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Odpowiednio: </a:t>
                      </a:r>
                    </a:p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80, 20, 20 pkt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za monografię z poziomu I, 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400, 200 pkt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za monografię z poziomu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158409"/>
                  </a:ext>
                </a:extLst>
              </a:tr>
              <a:tr h="664188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Patenty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zarejestrowane/zgłoszone w roku objętym oceną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Odpowiednio: 400, 200 pkt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 patent</a:t>
                      </a:r>
                      <a:endParaRPr lang="pl-P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20770"/>
                  </a:ext>
                </a:extLst>
              </a:tr>
              <a:tr h="779435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Uzyskanie </a:t>
                      </a:r>
                      <a:r>
                        <a:rPr lang="pl-PL" sz="160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grantu badawczego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finansowanego ze źródeł zewnętrznych międzynarodowych i krajowych jako lider lub partner w konsorcjum</a:t>
                      </a:r>
                      <a:endParaRPr lang="pl-P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Odpowiednio 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400, 200 pkt</a:t>
                      </a:r>
                      <a:r>
                        <a:rPr lang="pl-PL" sz="1600" b="1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599255"/>
                  </a:ext>
                </a:extLst>
              </a:tr>
              <a:tr h="1057782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Referaty na zaproszenie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organizatorów międzynarodowych konferencji naukowych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 pkt</a:t>
                      </a:r>
                      <a:r>
                        <a:rPr lang="pl-PL" sz="1800" b="1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referat</a:t>
                      </a:r>
                      <a:endParaRPr lang="pl-P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430219"/>
                  </a:ext>
                </a:extLst>
              </a:tr>
            </a:tbl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7A8B88EF-69CE-424F-A9D5-26C0ED1E5A43}"/>
              </a:ext>
            </a:extLst>
          </p:cNvPr>
          <p:cNvSpPr txBox="1">
            <a:spLocks/>
          </p:cNvSpPr>
          <p:nvPr/>
        </p:nvSpPr>
        <p:spPr bwMode="auto">
          <a:xfrm>
            <a:off x="8042848" y="2010348"/>
            <a:ext cx="3955563" cy="2536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1880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2399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PROPOZYCJA ROZSZERZENIA </a:t>
            </a:r>
            <a:r>
              <a:rPr lang="pl-PL" sz="2000" b="0" dirty="0">
                <a:latin typeface="Calibri" panose="020F0502020204030204" pitchFamily="34" charset="0"/>
                <a:cs typeface="Calibri" panose="020F0502020204030204" pitchFamily="34" charset="0"/>
              </a:rPr>
              <a:t>OCENY DZIAŁALNOŚCI NAUKOWEJ O:</a:t>
            </a:r>
          </a:p>
          <a:p>
            <a:pPr algn="ctr"/>
            <a:r>
              <a:rPr lang="pl-PL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POPULARYZACJĘ NAUKI </a:t>
            </a:r>
          </a:p>
          <a:p>
            <a:pPr algn="ctr"/>
            <a:r>
              <a:rPr lang="pl-PL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0" dirty="0">
                <a:latin typeface="Calibri" panose="020F0502020204030204" pitchFamily="34" charset="0"/>
                <a:cs typeface="Calibri" panose="020F0502020204030204" pitchFamily="34" charset="0"/>
              </a:rPr>
              <a:t>opartej na paralelnych kryteriach numerycznych </a:t>
            </a:r>
          </a:p>
          <a:p>
            <a:pPr algn="ctr"/>
            <a:r>
              <a:rPr lang="pl-PL" sz="2000" b="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pl-PL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(o tym później)</a:t>
            </a:r>
          </a:p>
          <a:p>
            <a:pPr algn="ctr"/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505C16B-4E2C-4D4C-8859-C3B958C755DB}"/>
              </a:ext>
            </a:extLst>
          </p:cNvPr>
          <p:cNvSpPr/>
          <p:nvPr/>
        </p:nvSpPr>
        <p:spPr>
          <a:xfrm>
            <a:off x="8620897" y="6339016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17813661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93F3B-F51F-4B00-A908-8C186AA0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99" y="132121"/>
            <a:ext cx="11171238" cy="366352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POPULARYZACJA NAUKI - DEFINICJA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8559BC-13B0-4341-9EA5-34757174D27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27826" y="3838832"/>
            <a:ext cx="5464174" cy="31608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l-PL" sz="1800" b="1" u="sng" dirty="0">
                <a:solidFill>
                  <a:srgbClr val="2525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SPOŁECZNA MISJA NAUKOWCÓW</a:t>
            </a:r>
            <a:r>
              <a:rPr lang="pl-PL" sz="1800" i="0" u="sng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pl-PL" sz="1800" i="0" u="sng" dirty="0">
              <a:solidFill>
                <a:srgbClr val="252525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szczególnie w czasach</a:t>
            </a:r>
            <a:r>
              <a:rPr lang="pl-PL" sz="1800" b="1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pogłębiającego się kryzysu zaufania do nauki</a:t>
            </a:r>
            <a:r>
              <a:rPr lang="pl-PL" sz="1800" b="0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b="0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przy </a:t>
            </a:r>
            <a:r>
              <a:rPr lang="pl-PL" sz="1800" b="1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powszechnym dostępie do informacji</a:t>
            </a:r>
            <a:r>
              <a:rPr lang="pl-PL" sz="1800" b="0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pełni kluczową rolę w budowaniu społecznego zrozumienia i poparcia dla nauki</a:t>
            </a:r>
            <a:r>
              <a:rPr lang="pl-PL" sz="1800" b="0" i="1" dirty="0">
                <a:solidFill>
                  <a:srgbClr val="25252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800" i="1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B31A9B-EE73-41DA-B5CC-5F6FAF1E53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8380" y="3733476"/>
            <a:ext cx="5597997" cy="326621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pl-PL" sz="18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 popularyzacji nauki kładzie się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nacisk</a:t>
            </a:r>
            <a:r>
              <a:rPr lang="pl-PL" sz="18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położony na </a:t>
            </a:r>
            <a:r>
              <a:rPr lang="pl-PL" sz="1800" b="1" i="0" u="sng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naukę rozumianą jako proces badawczy</a:t>
            </a:r>
            <a:r>
              <a:rPr lang="pl-PL" sz="18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przedstawia się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kluczowe zagadnienia nauki</a:t>
            </a:r>
            <a:r>
              <a:rPr lang="pl-PL" sz="1800" b="1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wyniki</a:t>
            </a:r>
            <a:r>
              <a:rPr lang="pl-PL" sz="18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najnowszych badań</a:t>
            </a:r>
            <a:r>
              <a:rPr lang="pl-PL" sz="18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wskazuje na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otwarte problemy naukowe</a:t>
            </a:r>
            <a:r>
              <a:rPr lang="pl-PL" sz="18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kwestie dyskusyjne</a:t>
            </a:r>
            <a:r>
              <a:rPr lang="pl-PL" sz="18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618BFC3-3AC0-42BE-B186-8D5E992F54E6}"/>
              </a:ext>
            </a:extLst>
          </p:cNvPr>
          <p:cNvSpPr txBox="1">
            <a:spLocks/>
          </p:cNvSpPr>
          <p:nvPr/>
        </p:nvSpPr>
        <p:spPr bwMode="auto">
          <a:xfrm>
            <a:off x="326799" y="788463"/>
            <a:ext cx="11171238" cy="6874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1880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99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000" b="0" u="sng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2000" b="0" i="0" u="sng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ziałania mające na celu: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20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uprzystępnienie</a:t>
            </a:r>
            <a:r>
              <a:rPr lang="pl-PL" sz="20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wyników </a:t>
            </a:r>
            <a:r>
              <a:rPr lang="pl-PL" sz="2000" b="1" i="0" strike="noStrike" dirty="0">
                <a:solidFill>
                  <a:srgbClr val="0645A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 tooltip="Nauka"/>
              </a:rPr>
              <a:t>badań naukowych</a:t>
            </a:r>
            <a:r>
              <a:rPr lang="pl-PL" sz="2000" u="none" strike="noStrike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przedstawienie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problemów </a:t>
            </a:r>
            <a:r>
              <a:rPr lang="pl-PL" sz="2000" b="1" i="0" u="none" strike="noStrike" dirty="0">
                <a:solidFill>
                  <a:srgbClr val="0645A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 tooltip="Nauka"/>
              </a:rPr>
              <a:t>nauki</a:t>
            </a:r>
            <a:r>
              <a:rPr lang="pl-PL" sz="20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szerokiej publiczności</a:t>
            </a:r>
            <a:r>
              <a:rPr lang="pl-PL" sz="20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wspieranie naukowego sposobu myślenia</a:t>
            </a:r>
            <a:endParaRPr lang="pl-PL" sz="2000" b="0" i="0" dirty="0"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sz="2000" b="0" dirty="0">
              <a:solidFill>
                <a:srgbClr val="2021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252525"/>
                </a:solidFill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Popularyzacja nauki to NIE działalność edukacyjna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sz="2000" b="0" i="0" dirty="0">
              <a:solidFill>
                <a:srgbClr val="2021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dirty="0"/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885E5DB4-C1BD-4B76-81E8-91E13923A57C}"/>
              </a:ext>
            </a:extLst>
          </p:cNvPr>
          <p:cNvSpPr/>
          <p:nvPr/>
        </p:nvSpPr>
        <p:spPr>
          <a:xfrm rot="8030934">
            <a:off x="3902035" y="3157970"/>
            <a:ext cx="557867" cy="313039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id="{71AD7703-FA9E-4945-9D28-9FA9E891A58F}"/>
              </a:ext>
            </a:extLst>
          </p:cNvPr>
          <p:cNvSpPr/>
          <p:nvPr/>
        </p:nvSpPr>
        <p:spPr>
          <a:xfrm rot="3162156">
            <a:off x="7308381" y="3104424"/>
            <a:ext cx="557867" cy="313039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F28D854-3D23-4E6A-9C5F-9C7B400580CE}"/>
              </a:ext>
            </a:extLst>
          </p:cNvPr>
          <p:cNvSpPr/>
          <p:nvPr/>
        </p:nvSpPr>
        <p:spPr>
          <a:xfrm>
            <a:off x="8578464" y="6268994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35974257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9CD92-16BF-4BF9-B1CE-77641FA30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430" y="126856"/>
            <a:ext cx="11171238" cy="370476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MIĘDZYNARODOWE TRENDY ZMIAN W OCENIE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000D7-76A5-4F88-A83B-F0FA91022D3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4128" y="1002106"/>
            <a:ext cx="11890186" cy="56334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Research </a:t>
            </a: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Assessmen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 (RRA)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- inicjatywy </a:t>
            </a:r>
            <a:r>
              <a:rPr lang="pl-PL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zróżnicowanego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systemu oceniania („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feel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help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l-PL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”): </a:t>
            </a:r>
          </a:p>
          <a:p>
            <a:pPr marL="639844" lvl="2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Wieloczynnikowa analiza oceny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h-index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jako parametru oceny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16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https://leidenmadtrics.nl/articles/halt-the-h-index</a:t>
            </a:r>
            <a:r>
              <a:rPr lang="pl-PL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			Rezultat: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Leiden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Manifesto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metrics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(2016) </a:t>
            </a:r>
          </a:p>
          <a:p>
            <a:pPr marL="462097" lvl="1" indent="-285750">
              <a:buFont typeface="Arial" panose="020B0604020202020204" pitchFamily="34" charset="0"/>
              <a:buChar char="•"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2097" lvl="1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Konsorcja propagujące i asygnujące zmiany w systemie ewaluacji osiągnięć naukowych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17590" lvl="3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DORA The San Francisco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Declaration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Asessment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(2083 organizacje i 16 609 osób) (Listopad 2020)</a:t>
            </a:r>
          </a:p>
          <a:p>
            <a:pPr marL="817590" lvl="3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Wellcome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Trust’s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Reimagine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(luty 2019) </a:t>
            </a:r>
          </a:p>
          <a:p>
            <a:pPr marL="817590" lvl="3" indent="-285750">
              <a:buFont typeface="Arial" panose="020B0604020202020204" pitchFamily="34" charset="0"/>
              <a:buChar char="•"/>
            </a:pP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University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(EUA)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Transition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to Open Science - 800 uniwersytetów z 48 krajów europejskich (2018)</a:t>
            </a:r>
          </a:p>
          <a:p>
            <a:pPr marL="817590" lvl="3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Science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Granting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Council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Initiative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(2015)</a:t>
            </a:r>
          </a:p>
          <a:p>
            <a:pPr marL="817590" lvl="3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Metric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Tide (Lipiec 2015)</a:t>
            </a:r>
          </a:p>
          <a:p>
            <a:pPr lvl="1" indent="0">
              <a:buNone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Pilotaż RRA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Royal Society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London: </a:t>
            </a:r>
            <a:r>
              <a:rPr lang="de-DE" sz="16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https://royalsociety.org/topics-policy/projects/research-culture/tools-for-support/resume-for-researchers/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1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merican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ssociation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dvanced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cience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(U.S.)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toolkit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6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https://www.aaas.org/resources/communication-toolkit</a:t>
            </a:r>
            <a:endParaRPr lang="pl-PL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9844" lvl="2" indent="-285750">
              <a:buFont typeface="Arial" panose="020B0604020202020204" pitchFamily="34" charset="0"/>
              <a:buChar char="•"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AA494A76-4B8C-498D-9CF3-DC4B36837D41}"/>
              </a:ext>
            </a:extLst>
          </p:cNvPr>
          <p:cNvSpPr/>
          <p:nvPr/>
        </p:nvSpPr>
        <p:spPr>
          <a:xfrm>
            <a:off x="979622" y="2180646"/>
            <a:ext cx="557867" cy="113251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84E7BA8-4397-46C6-950D-552D45750DBB}"/>
              </a:ext>
            </a:extLst>
          </p:cNvPr>
          <p:cNvSpPr/>
          <p:nvPr/>
        </p:nvSpPr>
        <p:spPr>
          <a:xfrm>
            <a:off x="8600303" y="6470821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3241088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93F3B-F51F-4B00-A908-8C186AA0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99" y="132121"/>
            <a:ext cx="11171238" cy="366352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POPULARYZACJA NAUKI W STATUCIE UJ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8559BC-13B0-4341-9EA5-34757174D27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78706" y="2512541"/>
            <a:ext cx="5464174" cy="31608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 V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81</a:t>
            </a: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Jednostki organizacyjne</a:t>
            </a:r>
            <a:r>
              <a:rPr lang="pl-PL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realizują podstawowe zadania Uniwersytetu, polegające na (….)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upowszechnianiu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kultury narodowej oraz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szerzeniu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wiedzy w społeczeństwie;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Rozdział 3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104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Dyrektor instytutu</a:t>
            </a:r>
            <a:r>
              <a:rPr lang="pl-PL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kieruje instytutem, a w szczególności: (…) podejmuje działania w celu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upowszechniania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dorobku naukowego instytutu oraz współpracy z otoczeniem</a:t>
            </a:r>
          </a:p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B31A9B-EE73-41DA-B5CC-5F6FAF1E53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1470" y="2603156"/>
            <a:ext cx="5597997" cy="326621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 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4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Każdy pracownik</a:t>
            </a:r>
            <a:r>
              <a:rPr lang="pl-PL" sz="18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Uniwersytetu powinien służyć podstawowej misji uczelni, jaką jest rozwój 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przekazywanie wiedzy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tworzenie warunków niezbędnych do nauczania, wychowywania i pracy naukowej.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618BFC3-3AC0-42BE-B186-8D5E992F54E6}"/>
              </a:ext>
            </a:extLst>
          </p:cNvPr>
          <p:cNvSpPr txBox="1">
            <a:spLocks/>
          </p:cNvSpPr>
          <p:nvPr/>
        </p:nvSpPr>
        <p:spPr bwMode="auto">
          <a:xfrm>
            <a:off x="326799" y="1109570"/>
            <a:ext cx="11171238" cy="366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1880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99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UNIWERSYTET JAGIELLOŃSKI – Alma </a:t>
            </a:r>
            <a:r>
              <a:rPr lang="pl-PL" sz="20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</a:t>
            </a:r>
            <a:r>
              <a:rPr lang="pl-PL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sz="20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agellonica</a:t>
            </a:r>
            <a:r>
              <a:rPr lang="pl-PL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(….) kontynuuje swoje wielowiekowe dziedzictwo w służbie nauki i nauczania przez prowadzenie badań naukowych, </a:t>
            </a:r>
            <a:r>
              <a:rPr lang="pl-PL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poszukiwanie prawdy i jej głoszenie w poczuciu odpowiedzialności moralnej wobec Narodu i Rzeczypospolitej Polskiej</a:t>
            </a:r>
            <a:r>
              <a:rPr lang="pl-PL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806F52DA-38FD-4A19-BE76-C8EBD4D025BC}"/>
              </a:ext>
            </a:extLst>
          </p:cNvPr>
          <p:cNvSpPr txBox="1">
            <a:spLocks/>
          </p:cNvSpPr>
          <p:nvPr/>
        </p:nvSpPr>
        <p:spPr bwMode="auto">
          <a:xfrm>
            <a:off x="594528" y="6159365"/>
            <a:ext cx="11171238" cy="366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1880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99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1600" b="0" i="1" dirty="0">
                <a:latin typeface="Calibri" panose="020F0502020204030204" pitchFamily="34" charset="0"/>
                <a:cs typeface="Calibri" panose="020F0502020204030204" pitchFamily="34" charset="0"/>
              </a:rPr>
              <a:t>Statut UJ uchwalony przez Senat UJ 29 maja 2019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DCED24F-782D-4910-93DF-A435A03B4B50}"/>
              </a:ext>
            </a:extLst>
          </p:cNvPr>
          <p:cNvSpPr/>
          <p:nvPr/>
        </p:nvSpPr>
        <p:spPr>
          <a:xfrm>
            <a:off x="8625016" y="6486193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365383482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9CD92-16BF-4BF9-B1CE-77641FA30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20" y="118467"/>
            <a:ext cx="11171238" cy="399308"/>
          </a:xfrm>
        </p:spPr>
        <p:txBody>
          <a:bodyPr/>
          <a:lstStyle/>
          <a:p>
            <a:pPr algn="ctr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POPULARYZACJA NAUKI W OCENIE – </a:t>
            </a:r>
            <a:r>
              <a:rPr lang="pl-PL" sz="2400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PROPOZYCJE ZMIAN</a:t>
            </a:r>
            <a:endParaRPr lang="en-GB" sz="2400" dirty="0">
              <a:highlight>
                <a:srgbClr val="00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000D7-76A5-4F88-A83B-F0FA91022D3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0022" y="813732"/>
            <a:ext cx="12121978" cy="6106052"/>
          </a:xfrm>
        </p:spPr>
        <p:txBody>
          <a:bodyPr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Popularyzacja w ocenie pomiędzy 10-15% całości </a:t>
            </a:r>
            <a:r>
              <a:rPr lang="pl-PL" sz="20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(top-down engagement)</a:t>
            </a:r>
            <a:endParaRPr lang="pl-PL" sz="20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Możliwość popularyzacji wyników swoich badań lub tematów ważnych dla społeczeństwa poprzez:</a:t>
            </a:r>
          </a:p>
          <a:p>
            <a:pPr marL="462097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Media (tradycyjne,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media (Twitter, FB), różne platformy itp.)</a:t>
            </a:r>
          </a:p>
          <a:p>
            <a:pPr marL="462097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Wydawnictwa popularnonaukowe</a:t>
            </a:r>
          </a:p>
          <a:p>
            <a:pPr marL="462097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Wykłady (na zaproszenie, organizowane samodzielnie)</a:t>
            </a:r>
          </a:p>
          <a:p>
            <a:pPr marL="462097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Warsztaty, webinaria (inicjowane, na zaproszenie)</a:t>
            </a:r>
          </a:p>
          <a:p>
            <a:pPr marL="462097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Konferencje popularnonaukowe (na zaproszenie, organizowane samodzielnie)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Punktacja oparta na </a:t>
            </a:r>
            <a:r>
              <a:rPr lang="pl-PL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liczbie odbiorców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do których jest kierowany przekaz popularyzatorski (zawsze policzalny)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paralelna z pozostałymi składowymi oceny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Dodatkowo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punktowana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stała współpraca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z otoczeniem społeczno-gospodarczym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Punkty ujemne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za upowszechnianie informacji opartych na informacjach NIE naukowych (np. </a:t>
            </a:r>
            <a:r>
              <a:rPr lang="pl-PL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antyszczepionkowcy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denialiści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zmian klimatycznych itp.)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761C556-9E6D-4B46-AD05-95F22E7F9158}"/>
              </a:ext>
            </a:extLst>
          </p:cNvPr>
          <p:cNvSpPr/>
          <p:nvPr/>
        </p:nvSpPr>
        <p:spPr>
          <a:xfrm>
            <a:off x="8620897" y="6339016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32429068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C3E425-1EB8-4AA6-93AA-917D1A79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81" y="10608"/>
            <a:ext cx="11171238" cy="411661"/>
          </a:xfrm>
        </p:spPr>
        <p:txBody>
          <a:bodyPr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JAK NIE MY TO KTO? WYDZIAŁ BIOLOGII INICJATOREM ZMIAN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3C530A9-87D7-49E0-BA6C-B3D9DF54BF7E}"/>
              </a:ext>
            </a:extLst>
          </p:cNvPr>
          <p:cNvSpPr txBox="1"/>
          <p:nvPr/>
        </p:nvSpPr>
        <p:spPr bwMode="auto">
          <a:xfrm>
            <a:off x="78259" y="1272747"/>
            <a:ext cx="12035481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u="sng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PILOTAŻ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ujęcia popularyzacji w ocenie pracownika – rok akademicki 2021/22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Nowej formule oceny poddają się jedynie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ochotnicy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z Wydziału Biologii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Stworzenie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komisji ewaluującej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ocenę pracowników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u="sng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u="sng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Jeśli pozytywna (potrzebna w opinii ewaluowanych) </a:t>
            </a:r>
            <a:r>
              <a:rPr lang="pl-PL" b="1" i="1" u="sng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spotykamy się za rok i działamy</a:t>
            </a:r>
          </a:p>
          <a:p>
            <a:pPr lvl="1"/>
            <a:endParaRPr lang="pl-PL" b="1" i="1" u="sng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Wypracowanie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ostatecznej formuły oceny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Prośba o ustosunkowanie się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władz UJ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do nowej formuły oceny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Wprowadzenie rozszerzonej oceny na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innych wydziałach</a:t>
            </a:r>
          </a:p>
          <a:p>
            <a:pPr lvl="1"/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pl-PL" b="1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PÓŹNIEJ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Stworzenia odrębnego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Centrum Popularyzacji Nauki na Wydziale Biologii/ogólnouniwersytecki (?)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Szkolenia i wsparcie dla pracowników, consulting, oferta możliwości popularyzacji </a:t>
            </a:r>
            <a:r>
              <a:rPr lang="pl-PL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pl-PL" i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bottom-up</a:t>
            </a:r>
            <a:r>
              <a:rPr lang="pl-PL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engagement)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Współpraca z Centrum Promocji UJ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Inwentaryzacja istniejących inicjatyw i potencjału wśród naukowców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Ocena zapotrzebowania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up-skillingu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Nawiązanie współpracy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z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istniejącymi networkami (np. International Science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Council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sym typeface="Wingdings" panose="05000000000000000000" pitchFamily="2" charset="2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D8E28B4-62BB-4F28-AF0A-9A7B27E869B9}"/>
              </a:ext>
            </a:extLst>
          </p:cNvPr>
          <p:cNvSpPr/>
          <p:nvPr/>
        </p:nvSpPr>
        <p:spPr>
          <a:xfrm>
            <a:off x="8620897" y="6339016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15039659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8F2-B3B3-4A86-A930-7D10278E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66" y="81598"/>
            <a:ext cx="11171238" cy="367191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DLACZEGO WARTO? WARTOŚCI DODANE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98762B-F2AF-4FAD-B6EC-BF0F38E78EC7}"/>
              </a:ext>
            </a:extLst>
          </p:cNvPr>
          <p:cNvSpPr txBox="1"/>
          <p:nvPr/>
        </p:nvSpPr>
        <p:spPr bwMode="auto">
          <a:xfrm>
            <a:off x="1742064" y="2859035"/>
            <a:ext cx="2232453" cy="5792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357708">
              <a:lnSpc>
                <a:spcPct val="140000"/>
              </a:lnSpc>
              <a:buClr>
                <a:schemeClr val="accent2"/>
              </a:buClr>
              <a:buSzPct val="85000"/>
            </a:pPr>
            <a:r>
              <a:rPr lang="pl-PL" sz="1600" dirty="0"/>
              <a:t>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Popularyzacja nauki</a:t>
            </a:r>
          </a:p>
          <a:p>
            <a:pPr algn="ctr" defTabSz="357708">
              <a:lnSpc>
                <a:spcPct val="140000"/>
              </a:lnSpc>
              <a:buClr>
                <a:schemeClr val="accent2"/>
              </a:buClr>
              <a:buSzPct val="85000"/>
            </a:pPr>
            <a:r>
              <a:rPr lang="pl-PL" sz="1200" i="1" dirty="0">
                <a:latin typeface="Calibri" panose="020F0502020204030204" pitchFamily="34" charset="0"/>
                <a:cs typeface="Calibri" panose="020F0502020204030204" pitchFamily="34" charset="0"/>
              </a:rPr>
              <a:t>Science </a:t>
            </a:r>
            <a:r>
              <a:rPr lang="pl-PL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endParaRPr lang="en-GB" sz="1200" i="1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502144-D02D-4768-98B0-CF412226483D}"/>
              </a:ext>
            </a:extLst>
          </p:cNvPr>
          <p:cNvSpPr txBox="1"/>
          <p:nvPr/>
        </p:nvSpPr>
        <p:spPr bwMode="auto">
          <a:xfrm>
            <a:off x="4081608" y="3620384"/>
            <a:ext cx="2689652" cy="46442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357708">
              <a:lnSpc>
                <a:spcPct val="140000"/>
              </a:lnSpc>
              <a:buClr>
                <a:schemeClr val="accent2"/>
              </a:buClr>
              <a:buSzPct val="85000"/>
            </a:pPr>
            <a:r>
              <a:rPr lang="pl-PL" sz="2400" dirty="0"/>
              <a:t>SPOŁECZEŃSTWO</a:t>
            </a:r>
            <a:endParaRPr lang="en-GB" sz="2400" dirty="0" err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2FF8BD-38CC-49C2-9109-309D4ACB9E2B}"/>
              </a:ext>
            </a:extLst>
          </p:cNvPr>
          <p:cNvSpPr/>
          <p:nvPr/>
        </p:nvSpPr>
        <p:spPr>
          <a:xfrm>
            <a:off x="224851" y="641159"/>
            <a:ext cx="116541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Rankingi uniwersyteckie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prestiż Wydziału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Atrakcyjność studiów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 Wydziału dla potencjalnych kandydatów/kandydatek, bo aplikacyjność wiedzy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Podwyższenie „</a:t>
            </a:r>
            <a:r>
              <a:rPr lang="pl-PL" i="1" dirty="0" err="1">
                <a:latin typeface="Calibri" panose="020F0502020204030204" pitchFamily="34" charset="0"/>
                <a:cs typeface="Calibri" panose="020F0502020204030204" pitchFamily="34" charset="0"/>
              </a:rPr>
              <a:t>success</a:t>
            </a:r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i="1" dirty="0" err="1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” w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otrzymywaniu projektów naukowych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w tym głównie międzynarodowych gdzie popularyzacja już jest wymagana (Curry et al., 2020)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4C6E0-B5A4-4C1C-AF90-64828E114FF8}"/>
              </a:ext>
            </a:extLst>
          </p:cNvPr>
          <p:cNvSpPr/>
          <p:nvPr/>
        </p:nvSpPr>
        <p:spPr>
          <a:xfrm>
            <a:off x="37070" y="4825355"/>
            <a:ext cx="12072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Podwyższenie autorytetu i wiarygodności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nauki i naukowców w społeczeństwie (Hopkins et al., 2018;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Kislov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al., 2017)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Podwyższenie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umiejętności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akademików w zakresie komunikacji społecznej z nie naukowcami (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Díaz 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al.,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Suleski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Ibaraki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2010)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Rozwój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poczucia sprawczości/satysfakcja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wśród pracowników naukowych (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Bauer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Jensen</a:t>
            </a: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2011) 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Włączanie społeczeństwa w procesy decyzyjne, potencjalne źródło </a:t>
            </a:r>
            <a:r>
              <a:rPr lang="pl-PL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bezkosztowych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wolontariuszy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do realizacji badań naukowych (</a:t>
            </a:r>
            <a:r>
              <a:rPr lang="pl-PL" b="1" i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citizen</a:t>
            </a:r>
            <a:r>
              <a:rPr lang="pl-PL" b="1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science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 (Charles et al., 2020;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Irwin, 2018; 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UNESCO, 2015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7762C1-2998-4544-ACF9-36491D35AE9D}"/>
              </a:ext>
            </a:extLst>
          </p:cNvPr>
          <p:cNvCxnSpPr>
            <a:cxnSpLocks/>
          </p:cNvCxnSpPr>
          <p:nvPr/>
        </p:nvCxnSpPr>
        <p:spPr>
          <a:xfrm>
            <a:off x="4876317" y="2796820"/>
            <a:ext cx="0" cy="71578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496E8D1-6352-44FD-A5D6-4E8AC5627A2C}"/>
              </a:ext>
            </a:extLst>
          </p:cNvPr>
          <p:cNvCxnSpPr>
            <a:cxnSpLocks/>
          </p:cNvCxnSpPr>
          <p:nvPr/>
        </p:nvCxnSpPr>
        <p:spPr>
          <a:xfrm flipV="1">
            <a:off x="5875639" y="2778248"/>
            <a:ext cx="0" cy="73436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745A4C3-58D4-49AF-9F1C-0CA1F7E9EBCB}"/>
              </a:ext>
            </a:extLst>
          </p:cNvPr>
          <p:cNvSpPr/>
          <p:nvPr/>
        </p:nvSpPr>
        <p:spPr>
          <a:xfrm>
            <a:off x="6582657" y="2778248"/>
            <a:ext cx="3743622" cy="591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sym typeface="Wingdings" panose="05000000000000000000" pitchFamily="2" charset="2"/>
              </a:rPr>
              <a:t>Potencjał nauki obywatelskiej (citizen science)</a:t>
            </a:r>
            <a:endParaRPr lang="en-GB" sz="1600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940E5A4C-D570-4FAD-9ED3-14584DEF627D}"/>
              </a:ext>
            </a:extLst>
          </p:cNvPr>
          <p:cNvSpPr txBox="1"/>
          <p:nvPr/>
        </p:nvSpPr>
        <p:spPr bwMode="auto">
          <a:xfrm>
            <a:off x="4579012" y="2137107"/>
            <a:ext cx="1694844" cy="46442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357708">
              <a:lnSpc>
                <a:spcPct val="140000"/>
              </a:lnSpc>
              <a:buClr>
                <a:schemeClr val="accent2"/>
              </a:buClr>
              <a:buSzPct val="85000"/>
            </a:pPr>
            <a:r>
              <a:rPr lang="pl-PL" sz="2400" dirty="0"/>
              <a:t>AKADEMIA</a:t>
            </a:r>
            <a:endParaRPr lang="en-GB" sz="2400" dirty="0" err="1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260E6E1-9B2F-4F7A-BB7E-F340BF645AFC}"/>
              </a:ext>
            </a:extLst>
          </p:cNvPr>
          <p:cNvSpPr/>
          <p:nvPr/>
        </p:nvSpPr>
        <p:spPr>
          <a:xfrm>
            <a:off x="8620897" y="6339016"/>
            <a:ext cx="881449" cy="3295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600" dirty="0" err="1"/>
          </a:p>
        </p:txBody>
      </p:sp>
    </p:spTree>
    <p:extLst>
      <p:ext uri="{BB962C8B-B14F-4D97-AF65-F5344CB8AC3E}">
        <p14:creationId xmlns:p14="http://schemas.microsoft.com/office/powerpoint/2010/main" val="27280151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420939"/>
            <a:ext cx="9144000" cy="1222375"/>
          </a:xfrm>
        </p:spPr>
        <p:txBody>
          <a:bodyPr rtlCol="0">
            <a:normAutofit/>
          </a:bodyPr>
          <a:lstStyle/>
          <a:p>
            <a:pPr eaLnBrk="0" hangingPunct="0">
              <a:defRPr/>
            </a:pPr>
            <a:br>
              <a:rPr lang="pl-PL" sz="4000" b="1" kern="0" dirty="0"/>
            </a:br>
            <a:endParaRPr lang="pl-PL" sz="4000" b="1" dirty="0"/>
          </a:p>
        </p:txBody>
      </p:sp>
      <p:sp>
        <p:nvSpPr>
          <p:cNvPr id="154632" name="Prostokąt 12"/>
          <p:cNvSpPr>
            <a:spLocks noChangeArrowheads="1"/>
          </p:cNvSpPr>
          <p:nvPr/>
        </p:nvSpPr>
        <p:spPr bwMode="auto">
          <a:xfrm>
            <a:off x="5247225" y="4662770"/>
            <a:ext cx="88566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  <a:p>
            <a:pPr algn="ctr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Z nadzieją na współpracę</a:t>
            </a:r>
            <a:r>
              <a:rPr lang="pl-PL" sz="2200" dirty="0">
                <a:latin typeface="Calibri" pitchFamily="34" charset="0"/>
                <a:sym typeface="Wingdings" panose="05000000000000000000" pitchFamily="2" charset="2"/>
              </a:rPr>
              <a:t></a:t>
            </a:r>
            <a:endParaRPr lang="pl-PL" sz="2200" dirty="0">
              <a:latin typeface="Calibr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E65081-D00D-45E4-9160-51771D584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8856" y="3915715"/>
            <a:ext cx="7996538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600" dirty="0">
              <a:solidFill>
                <a:srgbClr val="1155CC"/>
              </a:solidFill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600" dirty="0">
              <a:solidFill>
                <a:srgbClr val="1155CC"/>
              </a:solidFill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600" dirty="0">
              <a:solidFill>
                <a:srgbClr val="1155CC"/>
              </a:solidFill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m.grodzinska-jurczak@uj.edu.pl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http://ee.uj.edu.pl/pl/pracownicy/prof-dr-hab-malgorzata-grodzinska-jurczak/o-mnie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Obraz 6" descr="Obraz zawierający zewnętrzne, niebo, drzewo, góra&#10;&#10;Opis wygenerowany automatycznie">
            <a:extLst>
              <a:ext uri="{FF2B5EF4-FFF2-40B4-BE49-F238E27FC236}">
                <a16:creationId xmlns:a16="http://schemas.microsoft.com/office/drawing/2014/main" id="{2D3955BA-B6E3-47D4-94C2-3D6672CD1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24"/>
            <a:ext cx="12192000" cy="5620403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7F4789A-3DF9-46E7-9D64-526F40FDC542}"/>
              </a:ext>
            </a:extLst>
          </p:cNvPr>
          <p:cNvSpPr txBox="1"/>
          <p:nvPr/>
        </p:nvSpPr>
        <p:spPr bwMode="auto">
          <a:xfrm>
            <a:off x="2497541" y="831971"/>
            <a:ext cx="70786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200" dirty="0">
                <a:solidFill>
                  <a:srgbClr val="1155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DZIĘKUJĘ ZA UWAGĘ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800" dirty="0">
                <a:solidFill>
                  <a:srgbClr val="1155C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Z NADZIEJĄ NA WSPÓŁPRACĘ </a:t>
            </a:r>
            <a:r>
              <a:rPr lang="pl-PL" altLang="pl-PL" sz="1800" dirty="0">
                <a:solidFill>
                  <a:srgbClr val="1155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  <a:hlinkClick r:id="rId2"/>
              </a:rPr>
              <a:t></a:t>
            </a:r>
            <a:endParaRPr lang="pl-PL" altLang="pl-PL" sz="1800" dirty="0">
              <a:solidFill>
                <a:srgbClr val="1155CC"/>
              </a:solidFill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Shell layouts with footer">
  <a:themeElements>
    <a:clrScheme name="Shell Colour Palette">
      <a:dk1>
        <a:srgbClr val="404040"/>
      </a:dk1>
      <a:lt1>
        <a:srgbClr val="FFFFFF"/>
      </a:lt1>
      <a:dk2>
        <a:srgbClr val="A6A6A6"/>
      </a:dk2>
      <a:lt2>
        <a:srgbClr val="D9D9D9"/>
      </a:lt2>
      <a:accent1>
        <a:srgbClr val="FBCE07"/>
      </a:accent1>
      <a:accent2>
        <a:srgbClr val="DD1D21"/>
      </a:accent2>
      <a:accent3>
        <a:srgbClr val="003C88"/>
      </a:accent3>
      <a:accent4>
        <a:srgbClr val="641964"/>
      </a:accent4>
      <a:accent5>
        <a:srgbClr val="008443"/>
      </a:accent5>
      <a:accent6>
        <a:srgbClr val="EB8705"/>
      </a:accent6>
      <a:hlink>
        <a:srgbClr val="000000"/>
      </a:hlink>
      <a:folHlink>
        <a:srgbClr val="000000"/>
      </a:folHlink>
    </a:clrScheme>
    <a:fontScheme name="Shell Theme Fonts">
      <a:majorFont>
        <a:latin typeface="Futura Bold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 algn="ctr">
          <a:noFill/>
          <a:miter lim="800000"/>
          <a:headEnd/>
          <a:tailEnd/>
        </a:ln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201613" indent="-201613" defTabSz="357708">
          <a:lnSpc>
            <a:spcPct val="140000"/>
          </a:lnSpc>
          <a:buClr>
            <a:schemeClr val="accent2"/>
          </a:buClr>
          <a:buSzPct val="85000"/>
          <a:buFont typeface="Wingdings" panose="05000000000000000000" pitchFamily="2" charset="2"/>
          <a:buChar char=""/>
          <a:defRPr sz="1600" dirty="0" err="1" smtClean="0"/>
        </a:defPPr>
      </a:lstStyle>
    </a:txDef>
  </a:objectDefaults>
  <a:extraClrSchemeLst/>
  <a:custClrLst>
    <a:custClr name="Shell-yellow">
      <a:srgbClr val="FBCE07"/>
    </a:custClr>
    <a:custClr name="Shell-yellow-60%">
      <a:srgbClr val="FDE26A"/>
    </a:custClr>
    <a:custClr name="Shell-yellow-40%">
      <a:srgbClr val="FDEB9C"/>
    </a:custClr>
    <a:custClr name="Shell-yellow-20%">
      <a:srgbClr val="FEF5CD"/>
    </a:custClr>
    <a:custClr name="Shell-yellow-20%">
      <a:srgbClr val="FEF5CD"/>
    </a:custClr>
    <a:custClr name="Shell-red">
      <a:srgbClr val="DD1D21"/>
    </a:custClr>
    <a:custClr name="Shell-red-60%">
      <a:srgbClr val="EB777A"/>
    </a:custClr>
    <a:custClr name="Shell-red-40%">
      <a:srgbClr val="F1A5A6"/>
    </a:custClr>
    <a:custClr name="Shell-red-20%">
      <a:srgbClr val="F8D2D3"/>
    </a:custClr>
    <a:custClr name="Shell-white">
      <a:srgbClr val="FFFFFF"/>
    </a:custClr>
    <a:custClr name="Shell-black">
      <a:srgbClr val="000000"/>
    </a:custClr>
    <a:custClr name="Shell-very dark grey">
      <a:srgbClr val="404040"/>
    </a:custClr>
    <a:custClr name="Shell-dark grey">
      <a:srgbClr val="595959"/>
    </a:custClr>
    <a:custClr name="Shell-mid grey">
      <a:srgbClr val="7F7F7F"/>
    </a:custClr>
    <a:custClr name="Shell-light grey">
      <a:srgbClr val="A6A6A6"/>
    </a:custClr>
    <a:custClr name="Shell-pale grey">
      <a:srgbClr val="D9D9D9"/>
    </a:custClr>
    <a:custClr name="Shell-very pale grey">
      <a:srgbClr val="F7F7F7"/>
    </a:custClr>
    <a:custClr name="Shell-dark blue">
      <a:srgbClr val="003C88"/>
    </a:custClr>
    <a:custClr name="Shell-dark blue-60%">
      <a:srgbClr val="668AB8"/>
    </a:custClr>
    <a:custClr name="Shell-dark blue-40%">
      <a:srgbClr val="99B1CF"/>
    </a:custClr>
    <a:custClr name="Shell-dark blue-20%">
      <a:srgbClr val="CCD8E7"/>
    </a:custClr>
    <a:custClr name="Shell-mid blue">
      <a:srgbClr val="009EB4"/>
    </a:custClr>
    <a:custClr name="Shell-mid blue-60%">
      <a:srgbClr val="66C5D2"/>
    </a:custClr>
    <a:custClr name="Shell-mid blue-40%">
      <a:srgbClr val="99D8E1"/>
    </a:custClr>
    <a:custClr name="Shell-mid blue-20%">
      <a:srgbClr val="CCECF0"/>
    </a:custClr>
    <a:custClr name="Shell-light blue">
      <a:srgbClr val="89CFDC"/>
    </a:custClr>
    <a:custClr name="Shell-light blue-60%">
      <a:srgbClr val="B8E2EA"/>
    </a:custClr>
    <a:custClr name="Shell-light blue-40%">
      <a:srgbClr val="D0ECF1"/>
    </a:custClr>
    <a:custClr name="Shell-light blue-20%">
      <a:srgbClr val="E7F5F8"/>
    </a:custClr>
    <a:custClr name="Shell-light green">
      <a:srgbClr val="BED50F"/>
    </a:custClr>
    <a:custClr name="Shell-light green-60%">
      <a:srgbClr val="D8E66F"/>
    </a:custClr>
    <a:custClr name="Shell-light green-40%">
      <a:srgbClr val="E5EE9F"/>
    </a:custClr>
    <a:custClr name="Shell-light green-20%">
      <a:srgbClr val="F2F7CF"/>
    </a:custClr>
    <a:custClr name="Shell-dark green">
      <a:srgbClr val="008443"/>
    </a:custClr>
    <a:custClr name="Shell-dark green-60%">
      <a:srgbClr val="66B58E"/>
    </a:custClr>
    <a:custClr name="Shell-dark green-40%">
      <a:srgbClr val="99CEB4"/>
    </a:custClr>
    <a:custClr name="Shell-dark green-20%">
      <a:srgbClr val="CCE6D9"/>
    </a:custClr>
    <a:custClr name="Shell-purple">
      <a:srgbClr val="641964"/>
    </a:custClr>
    <a:custClr name="Shell-purple-60%">
      <a:srgbClr val="A275A2"/>
    </a:custClr>
    <a:custClr name="Shell-purple-40%">
      <a:srgbClr val="C1A3C1"/>
    </a:custClr>
    <a:custClr name="Shell-purple-20%">
      <a:srgbClr val="E0D1E0"/>
    </a:custClr>
    <a:custClr name="Shell-lilac">
      <a:srgbClr val="BA95BE"/>
    </a:custClr>
    <a:custClr name="Shell-lilac-60%">
      <a:srgbClr val="D6BFD8"/>
    </a:custClr>
    <a:custClr name="Shell-lilac-40%">
      <a:srgbClr val="E3D5E5"/>
    </a:custClr>
    <a:custClr name="Shell-orange">
      <a:srgbClr val="EB8705"/>
    </a:custClr>
    <a:custClr name="Shell-orange-60%">
      <a:srgbClr val="F3B769"/>
    </a:custClr>
    <a:custClr name="Shell-orange-40%">
      <a:srgbClr val="F7CF9B"/>
    </a:custClr>
    <a:custClr name="Shell-brown">
      <a:srgbClr val="743410"/>
    </a:custClr>
    <a:custClr name="Shell-brown-60%">
      <a:srgbClr val="AC8570"/>
    </a:custClr>
    <a:custClr name="Shell-brown-40%">
      <a:srgbClr val="C7AE9F"/>
    </a:custClr>
    <a:custClr name="Shell-sand">
      <a:srgbClr val="FFEAC2"/>
    </a:custClr>
  </a:custClrLst>
  <a:extLst>
    <a:ext uri="{05A4C25C-085E-4340-85A3-A5531E510DB2}">
      <thm15:themeFamily xmlns:thm15="http://schemas.microsoft.com/office/thememl/2012/main" name="Presentation4" id="{373085CF-3A75-478B-ABBB-95628720227B}" vid="{48A56C1F-24B1-4C2D-9969-76AB504324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7769</TotalTime>
  <Words>1060</Words>
  <Application>Microsoft Office PowerPoint</Application>
  <PresentationFormat>Panoramiczny</PresentationFormat>
  <Paragraphs>144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Futura Bold</vt:lpstr>
      <vt:lpstr>Futura Medium</vt:lpstr>
      <vt:lpstr>Wingdings</vt:lpstr>
      <vt:lpstr>1_Shell layouts with footer</vt:lpstr>
      <vt:lpstr>    </vt:lpstr>
      <vt:lpstr>DOTYCHCZASOWA OCENA DZIAŁALNOŚCI NAUKOWEJ</vt:lpstr>
      <vt:lpstr>POPULARYZACJA NAUKI - DEFINICJA </vt:lpstr>
      <vt:lpstr>MIĘDZYNARODOWE TRENDY ZMIAN W OCENIE </vt:lpstr>
      <vt:lpstr>POPULARYZACJA NAUKI W STATUCIE UJ</vt:lpstr>
      <vt:lpstr>POPULARYZACJA NAUKI W OCENIE – PROPOZYCJE ZMIAN</vt:lpstr>
      <vt:lpstr>JAK NIE MY TO KTO? WYDZIAŁ BIOLOGII INICJATOREM ZMIAN</vt:lpstr>
      <vt:lpstr>DLACZEGO WARTO? WARTOŚCI DODANE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Krawczyk, Aleksandra M SSSC-DIO/2A2</dc:creator>
  <cp:lastModifiedBy>Małgorzata Grodzińska-Jurczak</cp:lastModifiedBy>
  <cp:revision>81</cp:revision>
  <dcterms:created xsi:type="dcterms:W3CDTF">2021-03-14T07:36:34Z</dcterms:created>
  <dcterms:modified xsi:type="dcterms:W3CDTF">2021-06-07T22:44:07Z</dcterms:modified>
</cp:coreProperties>
</file>